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61" r:id="rId3"/>
    <p:sldId id="264" r:id="rId4"/>
    <p:sldId id="257" r:id="rId5"/>
    <p:sldId id="265" r:id="rId6"/>
    <p:sldId id="262" r:id="rId7"/>
    <p:sldId id="258" r:id="rId8"/>
    <p:sldId id="263" r:id="rId9"/>
    <p:sldId id="266" r:id="rId10"/>
    <p:sldId id="259" r:id="rId11"/>
    <p:sldId id="2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C562BEE-E92D-495D-BA9D-D36D93003FD0}">
          <p14:sldIdLst>
            <p14:sldId id="256"/>
            <p14:sldId id="261"/>
            <p14:sldId id="264"/>
            <p14:sldId id="257"/>
            <p14:sldId id="265"/>
            <p14:sldId id="262"/>
            <p14:sldId id="258"/>
            <p14:sldId id="263"/>
            <p14:sldId id="266"/>
            <p14:sldId id="259"/>
            <p14:sldId id="26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p:cViewPr varScale="1">
        <p:scale>
          <a:sx n="104" d="100"/>
          <a:sy n="104" d="100"/>
        </p:scale>
        <p:origin x="73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FC7A22-DCF8-48A2-9531-4DFFE2E26579}"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42075116-83D8-445B-96D0-191EA8CAB629}">
      <dgm:prSet phldrT="[Text]"/>
      <dgm:spPr/>
      <dgm:t>
        <a:bodyPr/>
        <a:lstStyle/>
        <a:p>
          <a:r>
            <a:rPr lang="en-US" dirty="0"/>
            <a:t>If not a scheduled task it prompts user to continue</a:t>
          </a:r>
        </a:p>
      </dgm:t>
    </dgm:pt>
    <dgm:pt modelId="{71AA4012-62E0-4401-81F2-1E08652A41F9}" type="parTrans" cxnId="{98EA4EAC-EC82-4A73-914E-9254EA4A2840}">
      <dgm:prSet/>
      <dgm:spPr/>
      <dgm:t>
        <a:bodyPr/>
        <a:lstStyle/>
        <a:p>
          <a:endParaRPr lang="en-US"/>
        </a:p>
      </dgm:t>
    </dgm:pt>
    <dgm:pt modelId="{8934170A-DDAA-4B82-880E-BE28D5AAC6E3}" type="sibTrans" cxnId="{98EA4EAC-EC82-4A73-914E-9254EA4A2840}">
      <dgm:prSet/>
      <dgm:spPr/>
      <dgm:t>
        <a:bodyPr/>
        <a:lstStyle/>
        <a:p>
          <a:endParaRPr lang="en-US"/>
        </a:p>
      </dgm:t>
    </dgm:pt>
    <dgm:pt modelId="{D9F85184-B68B-4462-8A87-89C304A0FA70}">
      <dgm:prSet phldrT="[Text]"/>
      <dgm:spPr/>
      <dgm:t>
        <a:bodyPr/>
        <a:lstStyle/>
        <a:p>
          <a:r>
            <a:rPr lang="en-US"/>
            <a:t>CRC program sets focus to MailOne</a:t>
          </a:r>
        </a:p>
      </dgm:t>
    </dgm:pt>
    <dgm:pt modelId="{6176FC90-1411-4D0C-B71D-B5A1156601BE}" type="parTrans" cxnId="{FA5D023B-3D68-40BC-B857-5ACD69EF2F5F}">
      <dgm:prSet/>
      <dgm:spPr/>
      <dgm:t>
        <a:bodyPr/>
        <a:lstStyle/>
        <a:p>
          <a:endParaRPr lang="en-US"/>
        </a:p>
      </dgm:t>
    </dgm:pt>
    <dgm:pt modelId="{6635EF26-C361-4748-9BAD-7BAB539E4540}" type="sibTrans" cxnId="{FA5D023B-3D68-40BC-B857-5ACD69EF2F5F}">
      <dgm:prSet/>
      <dgm:spPr/>
      <dgm:t>
        <a:bodyPr/>
        <a:lstStyle/>
        <a:p>
          <a:endParaRPr lang="en-US"/>
        </a:p>
      </dgm:t>
    </dgm:pt>
    <dgm:pt modelId="{B7DA1583-F7BD-4BBC-9549-0B330EE388FA}">
      <dgm:prSet phldrT="[Text]"/>
      <dgm:spPr/>
      <dgm:t>
        <a:bodyPr/>
        <a:lstStyle/>
        <a:p>
          <a:r>
            <a:rPr lang="en-US"/>
            <a:t>Syncronizes current MailOne accounts</a:t>
          </a:r>
        </a:p>
      </dgm:t>
    </dgm:pt>
    <dgm:pt modelId="{25A6D318-CDBC-4D26-A3E8-D7F0D32C391C}" type="parTrans" cxnId="{F597222B-1DBC-4C3F-9DE3-D0AC2F518D01}">
      <dgm:prSet/>
      <dgm:spPr/>
      <dgm:t>
        <a:bodyPr/>
        <a:lstStyle/>
        <a:p>
          <a:endParaRPr lang="en-US"/>
        </a:p>
      </dgm:t>
    </dgm:pt>
    <dgm:pt modelId="{4DA7AA9C-BEA7-4500-A7A1-77B3FA353F20}" type="sibTrans" cxnId="{F597222B-1DBC-4C3F-9DE3-D0AC2F518D01}">
      <dgm:prSet/>
      <dgm:spPr/>
      <dgm:t>
        <a:bodyPr/>
        <a:lstStyle/>
        <a:p>
          <a:endParaRPr lang="en-US"/>
        </a:p>
      </dgm:t>
    </dgm:pt>
    <dgm:pt modelId="{E86384F8-85EF-47CA-B138-EA83B1BC33ED}">
      <dgm:prSet phldrT="[Text]"/>
      <dgm:spPr/>
      <dgm:t>
        <a:bodyPr/>
        <a:lstStyle/>
        <a:p>
          <a:r>
            <a:rPr lang="en-US"/>
            <a:t>Syncronizes new client matter file</a:t>
          </a:r>
        </a:p>
      </dgm:t>
    </dgm:pt>
    <dgm:pt modelId="{FDD44E0A-BD75-480A-B0B7-2D91C8F1BFF3}" type="parTrans" cxnId="{40866647-6A42-4AEF-9D7C-B10870A65189}">
      <dgm:prSet/>
      <dgm:spPr/>
      <dgm:t>
        <a:bodyPr/>
        <a:lstStyle/>
        <a:p>
          <a:endParaRPr lang="en-US"/>
        </a:p>
      </dgm:t>
    </dgm:pt>
    <dgm:pt modelId="{DEDF08CA-E045-4AFE-9A2D-1C63C1540319}" type="sibTrans" cxnId="{40866647-6A42-4AEF-9D7C-B10870A65189}">
      <dgm:prSet/>
      <dgm:spPr/>
      <dgm:t>
        <a:bodyPr/>
        <a:lstStyle/>
        <a:p>
          <a:endParaRPr lang="en-US"/>
        </a:p>
      </dgm:t>
    </dgm:pt>
    <dgm:pt modelId="{73999410-319C-4488-A660-D05E5D077186}">
      <dgm:prSet/>
      <dgm:spPr/>
      <dgm:t>
        <a:bodyPr/>
        <a:lstStyle/>
        <a:p>
          <a:r>
            <a:rPr lang="en-US"/>
            <a:t>Compares client matter list to account list</a:t>
          </a:r>
        </a:p>
      </dgm:t>
    </dgm:pt>
    <dgm:pt modelId="{57E47C9C-3F1D-48F2-AB2B-882F6837970A}" type="parTrans" cxnId="{FEB9014C-3043-4F82-A8E0-A1C34DD6626B}">
      <dgm:prSet/>
      <dgm:spPr/>
      <dgm:t>
        <a:bodyPr/>
        <a:lstStyle/>
        <a:p>
          <a:endParaRPr lang="en-US"/>
        </a:p>
      </dgm:t>
    </dgm:pt>
    <dgm:pt modelId="{246C4508-E6C9-4E30-BA9C-485C02EB3BAC}" type="sibTrans" cxnId="{FEB9014C-3043-4F82-A8E0-A1C34DD6626B}">
      <dgm:prSet/>
      <dgm:spPr/>
      <dgm:t>
        <a:bodyPr/>
        <a:lstStyle/>
        <a:p>
          <a:endParaRPr lang="en-US"/>
        </a:p>
      </dgm:t>
    </dgm:pt>
    <dgm:pt modelId="{DB41C635-6299-4309-B8E5-E3277E0C794A}">
      <dgm:prSet/>
      <dgm:spPr/>
      <dgm:t>
        <a:bodyPr/>
        <a:lstStyle/>
        <a:p>
          <a:r>
            <a:rPr lang="en-US"/>
            <a:t>Deletes deactivated accounts from MailOne</a:t>
          </a:r>
        </a:p>
      </dgm:t>
    </dgm:pt>
    <dgm:pt modelId="{4C6F8E0B-577A-4160-8114-E36D600324AA}" type="parTrans" cxnId="{F223E3ED-7164-4943-956D-0D445C94F4C0}">
      <dgm:prSet/>
      <dgm:spPr/>
      <dgm:t>
        <a:bodyPr/>
        <a:lstStyle/>
        <a:p>
          <a:endParaRPr lang="en-US"/>
        </a:p>
      </dgm:t>
    </dgm:pt>
    <dgm:pt modelId="{93658CA3-FFDB-4681-856C-112701DBBB18}" type="sibTrans" cxnId="{F223E3ED-7164-4943-956D-0D445C94F4C0}">
      <dgm:prSet/>
      <dgm:spPr/>
      <dgm:t>
        <a:bodyPr/>
        <a:lstStyle/>
        <a:p>
          <a:endParaRPr lang="en-US"/>
        </a:p>
      </dgm:t>
    </dgm:pt>
    <dgm:pt modelId="{C92A637D-3F67-4D61-B1D8-68D7415A09B8}">
      <dgm:prSet/>
      <dgm:spPr/>
      <dgm:t>
        <a:bodyPr/>
        <a:lstStyle/>
        <a:p>
          <a:r>
            <a:rPr lang="en-US"/>
            <a:t>Imports new accounts into MailOne</a:t>
          </a:r>
        </a:p>
      </dgm:t>
    </dgm:pt>
    <dgm:pt modelId="{7BDDF92A-3276-4E1C-83BE-89A01D9B243A}" type="parTrans" cxnId="{63A378CE-5B9B-4C4F-8E14-20391768CA7D}">
      <dgm:prSet/>
      <dgm:spPr/>
      <dgm:t>
        <a:bodyPr/>
        <a:lstStyle/>
        <a:p>
          <a:endParaRPr lang="en-US"/>
        </a:p>
      </dgm:t>
    </dgm:pt>
    <dgm:pt modelId="{51DE575A-53BF-4093-8424-11602C9D74CF}" type="sibTrans" cxnId="{63A378CE-5B9B-4C4F-8E14-20391768CA7D}">
      <dgm:prSet/>
      <dgm:spPr/>
      <dgm:t>
        <a:bodyPr/>
        <a:lstStyle/>
        <a:p>
          <a:endParaRPr lang="en-US"/>
        </a:p>
      </dgm:t>
    </dgm:pt>
    <dgm:pt modelId="{E09AFA28-3AAC-4C53-B263-F8133F07CB02}">
      <dgm:prSet/>
      <dgm:spPr>
        <a:solidFill>
          <a:schemeClr val="accent2">
            <a:lumMod val="75000"/>
          </a:schemeClr>
        </a:solidFill>
      </dgm:spPr>
      <dgm:t>
        <a:bodyPr/>
        <a:lstStyle/>
        <a:p>
          <a:r>
            <a:rPr lang="en-US"/>
            <a:t>Quit CRC Program</a:t>
          </a:r>
        </a:p>
      </dgm:t>
    </dgm:pt>
    <dgm:pt modelId="{EF9CEBBE-80F0-458B-9404-ADF7DEEE6DC9}" type="parTrans" cxnId="{D79E6E8C-818E-4FC9-8E05-16D70F4839CC}">
      <dgm:prSet/>
      <dgm:spPr/>
      <dgm:t>
        <a:bodyPr/>
        <a:lstStyle/>
        <a:p>
          <a:endParaRPr lang="en-US"/>
        </a:p>
      </dgm:t>
    </dgm:pt>
    <dgm:pt modelId="{64FD4D91-F5D5-4E27-978D-B86B8185E9A6}" type="sibTrans" cxnId="{D79E6E8C-818E-4FC9-8E05-16D70F4839CC}">
      <dgm:prSet/>
      <dgm:spPr/>
      <dgm:t>
        <a:bodyPr/>
        <a:lstStyle/>
        <a:p>
          <a:endParaRPr lang="en-US"/>
        </a:p>
      </dgm:t>
    </dgm:pt>
    <dgm:pt modelId="{28C0F7FE-E18E-444E-91E6-3071C53240B1}">
      <dgm:prSet phldrT="[Text]"/>
      <dgm:spPr>
        <a:solidFill>
          <a:schemeClr val="accent6"/>
        </a:solidFill>
      </dgm:spPr>
      <dgm:t>
        <a:bodyPr/>
        <a:lstStyle/>
        <a:p>
          <a:r>
            <a:rPr lang="en-US"/>
            <a:t>Import client matters into MailOne accounts</a:t>
          </a:r>
        </a:p>
      </dgm:t>
    </dgm:pt>
    <dgm:pt modelId="{A54558A1-A014-42BE-B304-627F5D3EE10E}" type="sibTrans" cxnId="{CDC685C1-CE43-45D7-961C-51474D5F68E3}">
      <dgm:prSet/>
      <dgm:spPr/>
      <dgm:t>
        <a:bodyPr/>
        <a:lstStyle/>
        <a:p>
          <a:endParaRPr lang="en-US"/>
        </a:p>
      </dgm:t>
    </dgm:pt>
    <dgm:pt modelId="{A4572CBB-B37D-4F88-A55B-45A3AD6EDB81}" type="parTrans" cxnId="{CDC685C1-CE43-45D7-961C-51474D5F68E3}">
      <dgm:prSet/>
      <dgm:spPr/>
      <dgm:t>
        <a:bodyPr/>
        <a:lstStyle/>
        <a:p>
          <a:endParaRPr lang="en-US"/>
        </a:p>
      </dgm:t>
    </dgm:pt>
    <dgm:pt modelId="{419678EB-CB2D-45EA-81AB-60459B85261C}" type="pres">
      <dgm:prSet presAssocID="{DDFC7A22-DCF8-48A2-9531-4DFFE2E26579}" presName="diagram" presStyleCnt="0">
        <dgm:presLayoutVars>
          <dgm:dir/>
          <dgm:resizeHandles val="exact"/>
        </dgm:presLayoutVars>
      </dgm:prSet>
      <dgm:spPr/>
    </dgm:pt>
    <dgm:pt modelId="{DFFEB92E-83A6-4784-94A4-C314D3B68337}" type="pres">
      <dgm:prSet presAssocID="{28C0F7FE-E18E-444E-91E6-3071C53240B1}" presName="node" presStyleLbl="node1" presStyleIdx="0" presStyleCnt="9">
        <dgm:presLayoutVars>
          <dgm:bulletEnabled val="1"/>
        </dgm:presLayoutVars>
      </dgm:prSet>
      <dgm:spPr/>
    </dgm:pt>
    <dgm:pt modelId="{B36B39DF-05D8-4E5F-A199-2B9BF5C257DD}" type="pres">
      <dgm:prSet presAssocID="{A54558A1-A014-42BE-B304-627F5D3EE10E}" presName="sibTrans" presStyleLbl="sibTrans2D1" presStyleIdx="0" presStyleCnt="8"/>
      <dgm:spPr/>
    </dgm:pt>
    <dgm:pt modelId="{7B740BCD-B959-4DE1-AD73-89E923D8F90F}" type="pres">
      <dgm:prSet presAssocID="{A54558A1-A014-42BE-B304-627F5D3EE10E}" presName="connectorText" presStyleLbl="sibTrans2D1" presStyleIdx="0" presStyleCnt="8"/>
      <dgm:spPr/>
    </dgm:pt>
    <dgm:pt modelId="{E44C103E-1ABC-4768-BC21-0BD3E56E2EE9}" type="pres">
      <dgm:prSet presAssocID="{42075116-83D8-445B-96D0-191EA8CAB629}" presName="node" presStyleLbl="node1" presStyleIdx="1" presStyleCnt="9">
        <dgm:presLayoutVars>
          <dgm:bulletEnabled val="1"/>
        </dgm:presLayoutVars>
      </dgm:prSet>
      <dgm:spPr/>
    </dgm:pt>
    <dgm:pt modelId="{B8DD9720-5A3C-455C-AFA7-148BC9BE41DA}" type="pres">
      <dgm:prSet presAssocID="{8934170A-DDAA-4B82-880E-BE28D5AAC6E3}" presName="sibTrans" presStyleLbl="sibTrans2D1" presStyleIdx="1" presStyleCnt="8"/>
      <dgm:spPr/>
    </dgm:pt>
    <dgm:pt modelId="{F03998AE-AD00-4105-9ECB-440D6C86B499}" type="pres">
      <dgm:prSet presAssocID="{8934170A-DDAA-4B82-880E-BE28D5AAC6E3}" presName="connectorText" presStyleLbl="sibTrans2D1" presStyleIdx="1" presStyleCnt="8"/>
      <dgm:spPr/>
    </dgm:pt>
    <dgm:pt modelId="{70813441-EF8E-4F5D-B127-41518EC0A22B}" type="pres">
      <dgm:prSet presAssocID="{D9F85184-B68B-4462-8A87-89C304A0FA70}" presName="node" presStyleLbl="node1" presStyleIdx="2" presStyleCnt="9">
        <dgm:presLayoutVars>
          <dgm:bulletEnabled val="1"/>
        </dgm:presLayoutVars>
      </dgm:prSet>
      <dgm:spPr/>
    </dgm:pt>
    <dgm:pt modelId="{42310857-52F5-4B6D-B1B8-5172B3EEA39B}" type="pres">
      <dgm:prSet presAssocID="{6635EF26-C361-4748-9BAD-7BAB539E4540}" presName="sibTrans" presStyleLbl="sibTrans2D1" presStyleIdx="2" presStyleCnt="8"/>
      <dgm:spPr/>
    </dgm:pt>
    <dgm:pt modelId="{E28D107F-8F7C-4FD0-99B3-0343BCF426B4}" type="pres">
      <dgm:prSet presAssocID="{6635EF26-C361-4748-9BAD-7BAB539E4540}" presName="connectorText" presStyleLbl="sibTrans2D1" presStyleIdx="2" presStyleCnt="8"/>
      <dgm:spPr/>
    </dgm:pt>
    <dgm:pt modelId="{15EA5E0E-BB06-41DD-B32C-E56F1352CEA7}" type="pres">
      <dgm:prSet presAssocID="{B7DA1583-F7BD-4BBC-9549-0B330EE388FA}" presName="node" presStyleLbl="node1" presStyleIdx="3" presStyleCnt="9">
        <dgm:presLayoutVars>
          <dgm:bulletEnabled val="1"/>
        </dgm:presLayoutVars>
      </dgm:prSet>
      <dgm:spPr/>
    </dgm:pt>
    <dgm:pt modelId="{3BE9706F-1B66-4DC7-8384-F139EC3F7AC3}" type="pres">
      <dgm:prSet presAssocID="{4DA7AA9C-BEA7-4500-A7A1-77B3FA353F20}" presName="sibTrans" presStyleLbl="sibTrans2D1" presStyleIdx="3" presStyleCnt="8"/>
      <dgm:spPr/>
    </dgm:pt>
    <dgm:pt modelId="{C87337C9-FA7C-4471-B2CF-62C869B3F270}" type="pres">
      <dgm:prSet presAssocID="{4DA7AA9C-BEA7-4500-A7A1-77B3FA353F20}" presName="connectorText" presStyleLbl="sibTrans2D1" presStyleIdx="3" presStyleCnt="8"/>
      <dgm:spPr/>
    </dgm:pt>
    <dgm:pt modelId="{DFA44C3E-274F-4C9E-B0D7-459D62926937}" type="pres">
      <dgm:prSet presAssocID="{E86384F8-85EF-47CA-B138-EA83B1BC33ED}" presName="node" presStyleLbl="node1" presStyleIdx="4" presStyleCnt="9">
        <dgm:presLayoutVars>
          <dgm:bulletEnabled val="1"/>
        </dgm:presLayoutVars>
      </dgm:prSet>
      <dgm:spPr/>
    </dgm:pt>
    <dgm:pt modelId="{EB254D5A-53BC-46E0-A9C7-012CE933B3F0}" type="pres">
      <dgm:prSet presAssocID="{DEDF08CA-E045-4AFE-9A2D-1C63C1540319}" presName="sibTrans" presStyleLbl="sibTrans2D1" presStyleIdx="4" presStyleCnt="8"/>
      <dgm:spPr/>
    </dgm:pt>
    <dgm:pt modelId="{AABFA24C-C6A1-4C4C-ACF5-03E977BA1829}" type="pres">
      <dgm:prSet presAssocID="{DEDF08CA-E045-4AFE-9A2D-1C63C1540319}" presName="connectorText" presStyleLbl="sibTrans2D1" presStyleIdx="4" presStyleCnt="8"/>
      <dgm:spPr/>
    </dgm:pt>
    <dgm:pt modelId="{F5A1380C-57CF-46C5-AC79-8B9F502E9A36}" type="pres">
      <dgm:prSet presAssocID="{73999410-319C-4488-A660-D05E5D077186}" presName="node" presStyleLbl="node1" presStyleIdx="5" presStyleCnt="9">
        <dgm:presLayoutVars>
          <dgm:bulletEnabled val="1"/>
        </dgm:presLayoutVars>
      </dgm:prSet>
      <dgm:spPr/>
    </dgm:pt>
    <dgm:pt modelId="{0E0E472B-E0B9-4636-98F8-B572BE25F1D1}" type="pres">
      <dgm:prSet presAssocID="{246C4508-E6C9-4E30-BA9C-485C02EB3BAC}" presName="sibTrans" presStyleLbl="sibTrans2D1" presStyleIdx="5" presStyleCnt="8"/>
      <dgm:spPr/>
    </dgm:pt>
    <dgm:pt modelId="{B81351F2-6F19-4AC9-8AE7-786C67D7EF88}" type="pres">
      <dgm:prSet presAssocID="{246C4508-E6C9-4E30-BA9C-485C02EB3BAC}" presName="connectorText" presStyleLbl="sibTrans2D1" presStyleIdx="5" presStyleCnt="8"/>
      <dgm:spPr/>
    </dgm:pt>
    <dgm:pt modelId="{284BAA8D-67DB-44BD-BB57-2E15531E3BF3}" type="pres">
      <dgm:prSet presAssocID="{DB41C635-6299-4309-B8E5-E3277E0C794A}" presName="node" presStyleLbl="node1" presStyleIdx="6" presStyleCnt="9">
        <dgm:presLayoutVars>
          <dgm:bulletEnabled val="1"/>
        </dgm:presLayoutVars>
      </dgm:prSet>
      <dgm:spPr/>
    </dgm:pt>
    <dgm:pt modelId="{8AC2735C-412C-47AF-A084-1ADB582D0197}" type="pres">
      <dgm:prSet presAssocID="{93658CA3-FFDB-4681-856C-112701DBBB18}" presName="sibTrans" presStyleLbl="sibTrans2D1" presStyleIdx="6" presStyleCnt="8"/>
      <dgm:spPr/>
    </dgm:pt>
    <dgm:pt modelId="{8026CDC7-DCBF-404A-917A-A82AC905E723}" type="pres">
      <dgm:prSet presAssocID="{93658CA3-FFDB-4681-856C-112701DBBB18}" presName="connectorText" presStyleLbl="sibTrans2D1" presStyleIdx="6" presStyleCnt="8"/>
      <dgm:spPr/>
    </dgm:pt>
    <dgm:pt modelId="{8A5705FC-3043-4739-96AA-CC06DCBEF07E}" type="pres">
      <dgm:prSet presAssocID="{C92A637D-3F67-4D61-B1D8-68D7415A09B8}" presName="node" presStyleLbl="node1" presStyleIdx="7" presStyleCnt="9">
        <dgm:presLayoutVars>
          <dgm:bulletEnabled val="1"/>
        </dgm:presLayoutVars>
      </dgm:prSet>
      <dgm:spPr/>
    </dgm:pt>
    <dgm:pt modelId="{01BA9021-F76E-485D-AACB-8A8C3E5B4FCE}" type="pres">
      <dgm:prSet presAssocID="{51DE575A-53BF-4093-8424-11602C9D74CF}" presName="sibTrans" presStyleLbl="sibTrans2D1" presStyleIdx="7" presStyleCnt="8"/>
      <dgm:spPr/>
    </dgm:pt>
    <dgm:pt modelId="{3B5A2BBD-D8B4-4324-97B3-33A69065F93C}" type="pres">
      <dgm:prSet presAssocID="{51DE575A-53BF-4093-8424-11602C9D74CF}" presName="connectorText" presStyleLbl="sibTrans2D1" presStyleIdx="7" presStyleCnt="8"/>
      <dgm:spPr/>
    </dgm:pt>
    <dgm:pt modelId="{06A8D225-F155-4BB4-BC5C-F66504FE7008}" type="pres">
      <dgm:prSet presAssocID="{E09AFA28-3AAC-4C53-B263-F8133F07CB02}" presName="node" presStyleLbl="node1" presStyleIdx="8" presStyleCnt="9">
        <dgm:presLayoutVars>
          <dgm:bulletEnabled val="1"/>
        </dgm:presLayoutVars>
      </dgm:prSet>
      <dgm:spPr/>
    </dgm:pt>
  </dgm:ptLst>
  <dgm:cxnLst>
    <dgm:cxn modelId="{3BCDE70B-9CB7-4623-94E6-0DD12CB41642}" type="presOf" srcId="{246C4508-E6C9-4E30-BA9C-485C02EB3BAC}" destId="{B81351F2-6F19-4AC9-8AE7-786C67D7EF88}" srcOrd="1" destOrd="0" presId="urn:microsoft.com/office/officeart/2005/8/layout/process5"/>
    <dgm:cxn modelId="{6B7A0F0C-6104-42F1-AD1C-B9CF4181F8CE}" type="presOf" srcId="{DB41C635-6299-4309-B8E5-E3277E0C794A}" destId="{284BAA8D-67DB-44BD-BB57-2E15531E3BF3}" srcOrd="0" destOrd="0" presId="urn:microsoft.com/office/officeart/2005/8/layout/process5"/>
    <dgm:cxn modelId="{7A4A6712-12F3-4A94-9783-009FAB2AEE07}" type="presOf" srcId="{E09AFA28-3AAC-4C53-B263-F8133F07CB02}" destId="{06A8D225-F155-4BB4-BC5C-F66504FE7008}" srcOrd="0" destOrd="0" presId="urn:microsoft.com/office/officeart/2005/8/layout/process5"/>
    <dgm:cxn modelId="{D32BFA15-B111-4B77-BABB-40AC7BB8C0C4}" type="presOf" srcId="{A54558A1-A014-42BE-B304-627F5D3EE10E}" destId="{B36B39DF-05D8-4E5F-A199-2B9BF5C257DD}" srcOrd="0" destOrd="0" presId="urn:microsoft.com/office/officeart/2005/8/layout/process5"/>
    <dgm:cxn modelId="{DE619729-77C3-43E7-A2DE-B6096A96542B}" type="presOf" srcId="{E86384F8-85EF-47CA-B138-EA83B1BC33ED}" destId="{DFA44C3E-274F-4C9E-B0D7-459D62926937}" srcOrd="0" destOrd="0" presId="urn:microsoft.com/office/officeart/2005/8/layout/process5"/>
    <dgm:cxn modelId="{F597222B-1DBC-4C3F-9DE3-D0AC2F518D01}" srcId="{DDFC7A22-DCF8-48A2-9531-4DFFE2E26579}" destId="{B7DA1583-F7BD-4BBC-9549-0B330EE388FA}" srcOrd="3" destOrd="0" parTransId="{25A6D318-CDBC-4D26-A3E8-D7F0D32C391C}" sibTransId="{4DA7AA9C-BEA7-4500-A7A1-77B3FA353F20}"/>
    <dgm:cxn modelId="{BB1B6E37-35C9-446C-B674-F234D86C0EF9}" type="presOf" srcId="{DEDF08CA-E045-4AFE-9A2D-1C63C1540319}" destId="{AABFA24C-C6A1-4C4C-ACF5-03E977BA1829}" srcOrd="1" destOrd="0" presId="urn:microsoft.com/office/officeart/2005/8/layout/process5"/>
    <dgm:cxn modelId="{FA5D023B-3D68-40BC-B857-5ACD69EF2F5F}" srcId="{DDFC7A22-DCF8-48A2-9531-4DFFE2E26579}" destId="{D9F85184-B68B-4462-8A87-89C304A0FA70}" srcOrd="2" destOrd="0" parTransId="{6176FC90-1411-4D0C-B71D-B5A1156601BE}" sibTransId="{6635EF26-C361-4748-9BAD-7BAB539E4540}"/>
    <dgm:cxn modelId="{D41B013C-ECD3-4F4C-BD46-BDFF4A499209}" type="presOf" srcId="{4DA7AA9C-BEA7-4500-A7A1-77B3FA353F20}" destId="{C87337C9-FA7C-4471-B2CF-62C869B3F270}" srcOrd="1" destOrd="0" presId="urn:microsoft.com/office/officeart/2005/8/layout/process5"/>
    <dgm:cxn modelId="{593C6760-0196-49F5-841B-1E01EFE7BD02}" type="presOf" srcId="{6635EF26-C361-4748-9BAD-7BAB539E4540}" destId="{E28D107F-8F7C-4FD0-99B3-0343BCF426B4}" srcOrd="1" destOrd="0" presId="urn:microsoft.com/office/officeart/2005/8/layout/process5"/>
    <dgm:cxn modelId="{40866647-6A42-4AEF-9D7C-B10870A65189}" srcId="{DDFC7A22-DCF8-48A2-9531-4DFFE2E26579}" destId="{E86384F8-85EF-47CA-B138-EA83B1BC33ED}" srcOrd="4" destOrd="0" parTransId="{FDD44E0A-BD75-480A-B0B7-2D91C8F1BFF3}" sibTransId="{DEDF08CA-E045-4AFE-9A2D-1C63C1540319}"/>
    <dgm:cxn modelId="{51238E69-4FDE-4301-B546-6ED1A07C1FA5}" type="presOf" srcId="{8934170A-DDAA-4B82-880E-BE28D5AAC6E3}" destId="{B8DD9720-5A3C-455C-AFA7-148BC9BE41DA}" srcOrd="0" destOrd="0" presId="urn:microsoft.com/office/officeart/2005/8/layout/process5"/>
    <dgm:cxn modelId="{2536536A-04EC-406E-8EA6-48E13083BD07}" type="presOf" srcId="{42075116-83D8-445B-96D0-191EA8CAB629}" destId="{E44C103E-1ABC-4768-BC21-0BD3E56E2EE9}" srcOrd="0" destOrd="0" presId="urn:microsoft.com/office/officeart/2005/8/layout/process5"/>
    <dgm:cxn modelId="{FEB9014C-3043-4F82-A8E0-A1C34DD6626B}" srcId="{DDFC7A22-DCF8-48A2-9531-4DFFE2E26579}" destId="{73999410-319C-4488-A660-D05E5D077186}" srcOrd="5" destOrd="0" parTransId="{57E47C9C-3F1D-48F2-AB2B-882F6837970A}" sibTransId="{246C4508-E6C9-4E30-BA9C-485C02EB3BAC}"/>
    <dgm:cxn modelId="{73CB3773-F511-4D11-A141-FF90224009FF}" type="presOf" srcId="{4DA7AA9C-BEA7-4500-A7A1-77B3FA353F20}" destId="{3BE9706F-1B66-4DC7-8384-F139EC3F7AC3}" srcOrd="0" destOrd="0" presId="urn:microsoft.com/office/officeart/2005/8/layout/process5"/>
    <dgm:cxn modelId="{0C03C17F-24A1-4F9F-A29C-F93F9071A5BC}" type="presOf" srcId="{DDFC7A22-DCF8-48A2-9531-4DFFE2E26579}" destId="{419678EB-CB2D-45EA-81AB-60459B85261C}" srcOrd="0" destOrd="0" presId="urn:microsoft.com/office/officeart/2005/8/layout/process5"/>
    <dgm:cxn modelId="{AE363382-8B9C-457E-923B-0977176AD64C}" type="presOf" srcId="{B7DA1583-F7BD-4BBC-9549-0B330EE388FA}" destId="{15EA5E0E-BB06-41DD-B32C-E56F1352CEA7}" srcOrd="0" destOrd="0" presId="urn:microsoft.com/office/officeart/2005/8/layout/process5"/>
    <dgm:cxn modelId="{6889A583-9CEF-4B8E-B94A-CC5CABEA34A8}" type="presOf" srcId="{246C4508-E6C9-4E30-BA9C-485C02EB3BAC}" destId="{0E0E472B-E0B9-4636-98F8-B572BE25F1D1}" srcOrd="0" destOrd="0" presId="urn:microsoft.com/office/officeart/2005/8/layout/process5"/>
    <dgm:cxn modelId="{D79E6E8C-818E-4FC9-8E05-16D70F4839CC}" srcId="{DDFC7A22-DCF8-48A2-9531-4DFFE2E26579}" destId="{E09AFA28-3AAC-4C53-B263-F8133F07CB02}" srcOrd="8" destOrd="0" parTransId="{EF9CEBBE-80F0-458B-9404-ADF7DEEE6DC9}" sibTransId="{64FD4D91-F5D5-4E27-978D-B86B8185E9A6}"/>
    <dgm:cxn modelId="{EC690A8D-1FD4-49DE-8FBB-D5502CF0F5F4}" type="presOf" srcId="{28C0F7FE-E18E-444E-91E6-3071C53240B1}" destId="{DFFEB92E-83A6-4784-94A4-C314D3B68337}" srcOrd="0" destOrd="0" presId="urn:microsoft.com/office/officeart/2005/8/layout/process5"/>
    <dgm:cxn modelId="{A8EF6C94-EFA2-4FA9-AB36-26AD26726516}" type="presOf" srcId="{8934170A-DDAA-4B82-880E-BE28D5AAC6E3}" destId="{F03998AE-AD00-4105-9ECB-440D6C86B499}" srcOrd="1" destOrd="0" presId="urn:microsoft.com/office/officeart/2005/8/layout/process5"/>
    <dgm:cxn modelId="{827E009E-C5A9-401D-8520-A4E1F877E2CB}" type="presOf" srcId="{51DE575A-53BF-4093-8424-11602C9D74CF}" destId="{01BA9021-F76E-485D-AACB-8A8C3E5B4FCE}" srcOrd="0" destOrd="0" presId="urn:microsoft.com/office/officeart/2005/8/layout/process5"/>
    <dgm:cxn modelId="{42A734A2-10F6-400B-A29C-9D9FA22A96A0}" type="presOf" srcId="{C92A637D-3F67-4D61-B1D8-68D7415A09B8}" destId="{8A5705FC-3043-4739-96AA-CC06DCBEF07E}" srcOrd="0" destOrd="0" presId="urn:microsoft.com/office/officeart/2005/8/layout/process5"/>
    <dgm:cxn modelId="{C2E5F1AA-4208-4EA4-ACB8-D15B00137936}" type="presOf" srcId="{73999410-319C-4488-A660-D05E5D077186}" destId="{F5A1380C-57CF-46C5-AC79-8B9F502E9A36}" srcOrd="0" destOrd="0" presId="urn:microsoft.com/office/officeart/2005/8/layout/process5"/>
    <dgm:cxn modelId="{98EA4EAC-EC82-4A73-914E-9254EA4A2840}" srcId="{DDFC7A22-DCF8-48A2-9531-4DFFE2E26579}" destId="{42075116-83D8-445B-96D0-191EA8CAB629}" srcOrd="1" destOrd="0" parTransId="{71AA4012-62E0-4401-81F2-1E08652A41F9}" sibTransId="{8934170A-DDAA-4B82-880E-BE28D5AAC6E3}"/>
    <dgm:cxn modelId="{CE600DB1-23AB-42F1-9ABD-82C932AA40BE}" type="presOf" srcId="{6635EF26-C361-4748-9BAD-7BAB539E4540}" destId="{42310857-52F5-4B6D-B1B8-5172B3EEA39B}" srcOrd="0" destOrd="0" presId="urn:microsoft.com/office/officeart/2005/8/layout/process5"/>
    <dgm:cxn modelId="{CDC685C1-CE43-45D7-961C-51474D5F68E3}" srcId="{DDFC7A22-DCF8-48A2-9531-4DFFE2E26579}" destId="{28C0F7FE-E18E-444E-91E6-3071C53240B1}" srcOrd="0" destOrd="0" parTransId="{A4572CBB-B37D-4F88-A55B-45A3AD6EDB81}" sibTransId="{A54558A1-A014-42BE-B304-627F5D3EE10E}"/>
    <dgm:cxn modelId="{90EACBC6-998C-44A8-8720-5CDD72D106B6}" type="presOf" srcId="{93658CA3-FFDB-4681-856C-112701DBBB18}" destId="{8026CDC7-DCBF-404A-917A-A82AC905E723}" srcOrd="1" destOrd="0" presId="urn:microsoft.com/office/officeart/2005/8/layout/process5"/>
    <dgm:cxn modelId="{3033E2C8-8646-4404-933F-6AF790C63DC3}" type="presOf" srcId="{A54558A1-A014-42BE-B304-627F5D3EE10E}" destId="{7B740BCD-B959-4DE1-AD73-89E923D8F90F}" srcOrd="1" destOrd="0" presId="urn:microsoft.com/office/officeart/2005/8/layout/process5"/>
    <dgm:cxn modelId="{A394A6CA-8D77-4983-A74C-AE2D0E798056}" type="presOf" srcId="{DEDF08CA-E045-4AFE-9A2D-1C63C1540319}" destId="{EB254D5A-53BC-46E0-A9C7-012CE933B3F0}" srcOrd="0" destOrd="0" presId="urn:microsoft.com/office/officeart/2005/8/layout/process5"/>
    <dgm:cxn modelId="{63A378CE-5B9B-4C4F-8E14-20391768CA7D}" srcId="{DDFC7A22-DCF8-48A2-9531-4DFFE2E26579}" destId="{C92A637D-3F67-4D61-B1D8-68D7415A09B8}" srcOrd="7" destOrd="0" parTransId="{7BDDF92A-3276-4E1C-83BE-89A01D9B243A}" sibTransId="{51DE575A-53BF-4093-8424-11602C9D74CF}"/>
    <dgm:cxn modelId="{F5300CD8-2BD5-4072-95EF-C6A7DB62CA2A}" type="presOf" srcId="{D9F85184-B68B-4462-8A87-89C304A0FA70}" destId="{70813441-EF8E-4F5D-B127-41518EC0A22B}" srcOrd="0" destOrd="0" presId="urn:microsoft.com/office/officeart/2005/8/layout/process5"/>
    <dgm:cxn modelId="{F223E3ED-7164-4943-956D-0D445C94F4C0}" srcId="{DDFC7A22-DCF8-48A2-9531-4DFFE2E26579}" destId="{DB41C635-6299-4309-B8E5-E3277E0C794A}" srcOrd="6" destOrd="0" parTransId="{4C6F8E0B-577A-4160-8114-E36D600324AA}" sibTransId="{93658CA3-FFDB-4681-856C-112701DBBB18}"/>
    <dgm:cxn modelId="{CB3DC7F4-399D-46CC-80B8-F4B9DDFA9787}" type="presOf" srcId="{93658CA3-FFDB-4681-856C-112701DBBB18}" destId="{8AC2735C-412C-47AF-A084-1ADB582D0197}" srcOrd="0" destOrd="0" presId="urn:microsoft.com/office/officeart/2005/8/layout/process5"/>
    <dgm:cxn modelId="{CD94BEF6-029C-4FD5-92B4-060188AAA74A}" type="presOf" srcId="{51DE575A-53BF-4093-8424-11602C9D74CF}" destId="{3B5A2BBD-D8B4-4324-97B3-33A69065F93C}" srcOrd="1" destOrd="0" presId="urn:microsoft.com/office/officeart/2005/8/layout/process5"/>
    <dgm:cxn modelId="{44B3DC66-2BFE-4E0F-B247-EFF0D981A5B4}" type="presParOf" srcId="{419678EB-CB2D-45EA-81AB-60459B85261C}" destId="{DFFEB92E-83A6-4784-94A4-C314D3B68337}" srcOrd="0" destOrd="0" presId="urn:microsoft.com/office/officeart/2005/8/layout/process5"/>
    <dgm:cxn modelId="{2B26C4DC-B5C9-464D-9E8D-D9158FBBF8B2}" type="presParOf" srcId="{419678EB-CB2D-45EA-81AB-60459B85261C}" destId="{B36B39DF-05D8-4E5F-A199-2B9BF5C257DD}" srcOrd="1" destOrd="0" presId="urn:microsoft.com/office/officeart/2005/8/layout/process5"/>
    <dgm:cxn modelId="{D5B8163D-583E-4A55-A213-9C75C0FDA214}" type="presParOf" srcId="{B36B39DF-05D8-4E5F-A199-2B9BF5C257DD}" destId="{7B740BCD-B959-4DE1-AD73-89E923D8F90F}" srcOrd="0" destOrd="0" presId="urn:microsoft.com/office/officeart/2005/8/layout/process5"/>
    <dgm:cxn modelId="{C68883C2-5ED7-446C-B895-7C17C0B10816}" type="presParOf" srcId="{419678EB-CB2D-45EA-81AB-60459B85261C}" destId="{E44C103E-1ABC-4768-BC21-0BD3E56E2EE9}" srcOrd="2" destOrd="0" presId="urn:microsoft.com/office/officeart/2005/8/layout/process5"/>
    <dgm:cxn modelId="{DD52F896-8FCC-470B-A010-7191A2E14A07}" type="presParOf" srcId="{419678EB-CB2D-45EA-81AB-60459B85261C}" destId="{B8DD9720-5A3C-455C-AFA7-148BC9BE41DA}" srcOrd="3" destOrd="0" presId="urn:microsoft.com/office/officeart/2005/8/layout/process5"/>
    <dgm:cxn modelId="{B8DC0001-81E0-499A-99C6-4F73E7D48D03}" type="presParOf" srcId="{B8DD9720-5A3C-455C-AFA7-148BC9BE41DA}" destId="{F03998AE-AD00-4105-9ECB-440D6C86B499}" srcOrd="0" destOrd="0" presId="urn:microsoft.com/office/officeart/2005/8/layout/process5"/>
    <dgm:cxn modelId="{BD6EA048-22BC-4976-A750-C0E17A8C7B85}" type="presParOf" srcId="{419678EB-CB2D-45EA-81AB-60459B85261C}" destId="{70813441-EF8E-4F5D-B127-41518EC0A22B}" srcOrd="4" destOrd="0" presId="urn:microsoft.com/office/officeart/2005/8/layout/process5"/>
    <dgm:cxn modelId="{525BC223-EE89-469A-B70B-2DFD5FB3280B}" type="presParOf" srcId="{419678EB-CB2D-45EA-81AB-60459B85261C}" destId="{42310857-52F5-4B6D-B1B8-5172B3EEA39B}" srcOrd="5" destOrd="0" presId="urn:microsoft.com/office/officeart/2005/8/layout/process5"/>
    <dgm:cxn modelId="{FE79198E-4B06-4DCA-8C39-364E56803D50}" type="presParOf" srcId="{42310857-52F5-4B6D-B1B8-5172B3EEA39B}" destId="{E28D107F-8F7C-4FD0-99B3-0343BCF426B4}" srcOrd="0" destOrd="0" presId="urn:microsoft.com/office/officeart/2005/8/layout/process5"/>
    <dgm:cxn modelId="{81E48B32-EBE7-4C73-ADD3-6EF94A2C4711}" type="presParOf" srcId="{419678EB-CB2D-45EA-81AB-60459B85261C}" destId="{15EA5E0E-BB06-41DD-B32C-E56F1352CEA7}" srcOrd="6" destOrd="0" presId="urn:microsoft.com/office/officeart/2005/8/layout/process5"/>
    <dgm:cxn modelId="{B75442CD-9E8D-4738-AA0A-86D91DAD581C}" type="presParOf" srcId="{419678EB-CB2D-45EA-81AB-60459B85261C}" destId="{3BE9706F-1B66-4DC7-8384-F139EC3F7AC3}" srcOrd="7" destOrd="0" presId="urn:microsoft.com/office/officeart/2005/8/layout/process5"/>
    <dgm:cxn modelId="{092E6A42-90DD-4624-A31A-7B5DA909F022}" type="presParOf" srcId="{3BE9706F-1B66-4DC7-8384-F139EC3F7AC3}" destId="{C87337C9-FA7C-4471-B2CF-62C869B3F270}" srcOrd="0" destOrd="0" presId="urn:microsoft.com/office/officeart/2005/8/layout/process5"/>
    <dgm:cxn modelId="{5CC54CFC-2762-4B15-AF90-A9C5EA6BF427}" type="presParOf" srcId="{419678EB-CB2D-45EA-81AB-60459B85261C}" destId="{DFA44C3E-274F-4C9E-B0D7-459D62926937}" srcOrd="8" destOrd="0" presId="urn:microsoft.com/office/officeart/2005/8/layout/process5"/>
    <dgm:cxn modelId="{19D279F0-434D-4AFB-9249-47B9EDC9A68D}" type="presParOf" srcId="{419678EB-CB2D-45EA-81AB-60459B85261C}" destId="{EB254D5A-53BC-46E0-A9C7-012CE933B3F0}" srcOrd="9" destOrd="0" presId="urn:microsoft.com/office/officeart/2005/8/layout/process5"/>
    <dgm:cxn modelId="{6760828D-1066-459C-83D5-115E3AE6329F}" type="presParOf" srcId="{EB254D5A-53BC-46E0-A9C7-012CE933B3F0}" destId="{AABFA24C-C6A1-4C4C-ACF5-03E977BA1829}" srcOrd="0" destOrd="0" presId="urn:microsoft.com/office/officeart/2005/8/layout/process5"/>
    <dgm:cxn modelId="{723F8CEF-097D-4B80-BE8D-03CF50E56C1B}" type="presParOf" srcId="{419678EB-CB2D-45EA-81AB-60459B85261C}" destId="{F5A1380C-57CF-46C5-AC79-8B9F502E9A36}" srcOrd="10" destOrd="0" presId="urn:microsoft.com/office/officeart/2005/8/layout/process5"/>
    <dgm:cxn modelId="{917C46B9-ECF5-4789-9C3F-E7ACD741DE5F}" type="presParOf" srcId="{419678EB-CB2D-45EA-81AB-60459B85261C}" destId="{0E0E472B-E0B9-4636-98F8-B572BE25F1D1}" srcOrd="11" destOrd="0" presId="urn:microsoft.com/office/officeart/2005/8/layout/process5"/>
    <dgm:cxn modelId="{C4D9EA54-4CFE-40C8-A03D-EA8B0E26B5CE}" type="presParOf" srcId="{0E0E472B-E0B9-4636-98F8-B572BE25F1D1}" destId="{B81351F2-6F19-4AC9-8AE7-786C67D7EF88}" srcOrd="0" destOrd="0" presId="urn:microsoft.com/office/officeart/2005/8/layout/process5"/>
    <dgm:cxn modelId="{9A57A776-03B2-4D5A-A6DA-88620EA2D876}" type="presParOf" srcId="{419678EB-CB2D-45EA-81AB-60459B85261C}" destId="{284BAA8D-67DB-44BD-BB57-2E15531E3BF3}" srcOrd="12" destOrd="0" presId="urn:microsoft.com/office/officeart/2005/8/layout/process5"/>
    <dgm:cxn modelId="{4DB8DBF5-1B05-4C4D-B1BD-6A81E114C422}" type="presParOf" srcId="{419678EB-CB2D-45EA-81AB-60459B85261C}" destId="{8AC2735C-412C-47AF-A084-1ADB582D0197}" srcOrd="13" destOrd="0" presId="urn:microsoft.com/office/officeart/2005/8/layout/process5"/>
    <dgm:cxn modelId="{221CD1AF-04EC-4E0A-84F4-48709909F83C}" type="presParOf" srcId="{8AC2735C-412C-47AF-A084-1ADB582D0197}" destId="{8026CDC7-DCBF-404A-917A-A82AC905E723}" srcOrd="0" destOrd="0" presId="urn:microsoft.com/office/officeart/2005/8/layout/process5"/>
    <dgm:cxn modelId="{8C98F49E-03E5-44B3-9366-F682B79E17FA}" type="presParOf" srcId="{419678EB-CB2D-45EA-81AB-60459B85261C}" destId="{8A5705FC-3043-4739-96AA-CC06DCBEF07E}" srcOrd="14" destOrd="0" presId="urn:microsoft.com/office/officeart/2005/8/layout/process5"/>
    <dgm:cxn modelId="{B9D91111-2FF6-480B-901E-45A13F11C649}" type="presParOf" srcId="{419678EB-CB2D-45EA-81AB-60459B85261C}" destId="{01BA9021-F76E-485D-AACB-8A8C3E5B4FCE}" srcOrd="15" destOrd="0" presId="urn:microsoft.com/office/officeart/2005/8/layout/process5"/>
    <dgm:cxn modelId="{8B7FA27F-32E9-446F-9E23-38D444C2C663}" type="presParOf" srcId="{01BA9021-F76E-485D-AACB-8A8C3E5B4FCE}" destId="{3B5A2BBD-D8B4-4324-97B3-33A69065F93C}" srcOrd="0" destOrd="0" presId="urn:microsoft.com/office/officeart/2005/8/layout/process5"/>
    <dgm:cxn modelId="{AFA0A48C-FFB2-4530-A16C-B4AF83CFC9FC}" type="presParOf" srcId="{419678EB-CB2D-45EA-81AB-60459B85261C}" destId="{06A8D225-F155-4BB4-BC5C-F66504FE7008}" srcOrd="16"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278B1C-E8B5-48B6-8E8D-5FD0081674AD}"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9197A953-EBB9-4506-804F-4F3CE17F9CD9}">
      <dgm:prSet phldrT="[Text]"/>
      <dgm:spPr>
        <a:solidFill>
          <a:schemeClr val="accent6"/>
        </a:solidFill>
      </dgm:spPr>
      <dgm:t>
        <a:bodyPr/>
        <a:lstStyle/>
        <a:p>
          <a:r>
            <a:rPr lang="en-US"/>
            <a:t>Export Postage Data out of MailOne for Import to Cost Recovery System</a:t>
          </a:r>
        </a:p>
      </dgm:t>
    </dgm:pt>
    <dgm:pt modelId="{9F30CAF3-18F0-429D-8935-5E7449331979}" type="parTrans" cxnId="{9DB514EA-13F1-4C7D-9B8A-C32295A70231}">
      <dgm:prSet/>
      <dgm:spPr/>
      <dgm:t>
        <a:bodyPr/>
        <a:lstStyle/>
        <a:p>
          <a:endParaRPr lang="en-US"/>
        </a:p>
      </dgm:t>
    </dgm:pt>
    <dgm:pt modelId="{B08F0302-207E-4420-B4DB-AB573DB2D602}" type="sibTrans" cxnId="{9DB514EA-13F1-4C7D-9B8A-C32295A70231}">
      <dgm:prSet/>
      <dgm:spPr/>
      <dgm:t>
        <a:bodyPr/>
        <a:lstStyle/>
        <a:p>
          <a:endParaRPr lang="en-US"/>
        </a:p>
      </dgm:t>
    </dgm:pt>
    <dgm:pt modelId="{CF0D0491-84EF-4C24-AB72-B8F93CD3B741}">
      <dgm:prSet phldrT="[Text]"/>
      <dgm:spPr/>
      <dgm:t>
        <a:bodyPr/>
        <a:lstStyle/>
        <a:p>
          <a:r>
            <a:rPr lang="en-US"/>
            <a:t>If not a scheduled task user is prompted to continue</a:t>
          </a:r>
        </a:p>
      </dgm:t>
    </dgm:pt>
    <dgm:pt modelId="{CCB3AC47-A2F3-4B9F-8647-77CACB8A0E34}" type="parTrans" cxnId="{A38922B2-09FD-4570-88CE-440A88550B78}">
      <dgm:prSet/>
      <dgm:spPr/>
      <dgm:t>
        <a:bodyPr/>
        <a:lstStyle/>
        <a:p>
          <a:endParaRPr lang="en-US"/>
        </a:p>
      </dgm:t>
    </dgm:pt>
    <dgm:pt modelId="{9E58175B-BF03-4F3A-92BF-B54F33061459}" type="sibTrans" cxnId="{A38922B2-09FD-4570-88CE-440A88550B78}">
      <dgm:prSet/>
      <dgm:spPr/>
      <dgm:t>
        <a:bodyPr/>
        <a:lstStyle/>
        <a:p>
          <a:endParaRPr lang="en-US"/>
        </a:p>
      </dgm:t>
    </dgm:pt>
    <dgm:pt modelId="{8270DEB6-3425-489B-A7BB-BFA20F76D66D}">
      <dgm:prSet phldrT="[Text]"/>
      <dgm:spPr/>
      <dgm:t>
        <a:bodyPr/>
        <a:lstStyle/>
        <a:p>
          <a:r>
            <a:rPr lang="en-US"/>
            <a:t>CRC program sets focus to MailOne</a:t>
          </a:r>
        </a:p>
      </dgm:t>
    </dgm:pt>
    <dgm:pt modelId="{08C44195-B423-4045-BF96-53C235CAE06A}" type="parTrans" cxnId="{1A9F94C3-F62B-4C8B-AA4C-760678CAE81E}">
      <dgm:prSet/>
      <dgm:spPr/>
      <dgm:t>
        <a:bodyPr/>
        <a:lstStyle/>
        <a:p>
          <a:endParaRPr lang="en-US"/>
        </a:p>
      </dgm:t>
    </dgm:pt>
    <dgm:pt modelId="{F60533C1-6AA9-43D6-AFBA-B1F78C10ED4D}" type="sibTrans" cxnId="{1A9F94C3-F62B-4C8B-AA4C-760678CAE81E}">
      <dgm:prSet/>
      <dgm:spPr/>
      <dgm:t>
        <a:bodyPr/>
        <a:lstStyle/>
        <a:p>
          <a:endParaRPr lang="en-US"/>
        </a:p>
      </dgm:t>
    </dgm:pt>
    <dgm:pt modelId="{2A64E15F-FA4B-4253-8F56-2A40D035C69A}">
      <dgm:prSet phldrT="[Text]"/>
      <dgm:spPr/>
      <dgm:t>
        <a:bodyPr/>
        <a:lstStyle/>
        <a:p>
          <a:r>
            <a:rPr lang="en-US"/>
            <a:t>CRC exports raw transaction data from MailOne</a:t>
          </a:r>
        </a:p>
      </dgm:t>
    </dgm:pt>
    <dgm:pt modelId="{C7BDA2CE-4357-4AF0-AB62-03E485FE097E}" type="parTrans" cxnId="{222739B9-DDEE-452D-81C4-99BE93E810FC}">
      <dgm:prSet/>
      <dgm:spPr/>
      <dgm:t>
        <a:bodyPr/>
        <a:lstStyle/>
        <a:p>
          <a:endParaRPr lang="en-US"/>
        </a:p>
      </dgm:t>
    </dgm:pt>
    <dgm:pt modelId="{C3BB2819-6CB6-4AA7-8883-048CBF8E5679}" type="sibTrans" cxnId="{222739B9-DDEE-452D-81C4-99BE93E810FC}">
      <dgm:prSet/>
      <dgm:spPr/>
      <dgm:t>
        <a:bodyPr/>
        <a:lstStyle/>
        <a:p>
          <a:endParaRPr lang="en-US"/>
        </a:p>
      </dgm:t>
    </dgm:pt>
    <dgm:pt modelId="{BADE4547-452A-4763-9A47-62A4AA7E36D9}">
      <dgm:prSet phldrT="[Text]"/>
      <dgm:spPr/>
      <dgm:t>
        <a:bodyPr/>
        <a:lstStyle/>
        <a:p>
          <a:r>
            <a:rPr lang="en-US"/>
            <a:t>CRC imports raw postage file for processing</a:t>
          </a:r>
        </a:p>
      </dgm:t>
    </dgm:pt>
    <dgm:pt modelId="{DFA07B38-971B-45DF-BE91-F5F38662E114}" type="parTrans" cxnId="{2DF90B71-2D6A-4C56-A574-EA5374D00FB8}">
      <dgm:prSet/>
      <dgm:spPr/>
      <dgm:t>
        <a:bodyPr/>
        <a:lstStyle/>
        <a:p>
          <a:endParaRPr lang="en-US"/>
        </a:p>
      </dgm:t>
    </dgm:pt>
    <dgm:pt modelId="{3A116EFB-8A06-4E53-98DE-C6001B57EF36}" type="sibTrans" cxnId="{2DF90B71-2D6A-4C56-A574-EA5374D00FB8}">
      <dgm:prSet/>
      <dgm:spPr/>
      <dgm:t>
        <a:bodyPr/>
        <a:lstStyle/>
        <a:p>
          <a:endParaRPr lang="en-US"/>
        </a:p>
      </dgm:t>
    </dgm:pt>
    <dgm:pt modelId="{361E4734-38AF-40C4-A076-C7B5A39D9B05}">
      <dgm:prSet/>
      <dgm:spPr/>
      <dgm:t>
        <a:bodyPr/>
        <a:lstStyle/>
        <a:p>
          <a:r>
            <a:rPr lang="en-US"/>
            <a:t>CRC filters data to all transactions by either date/time or start/end</a:t>
          </a:r>
        </a:p>
      </dgm:t>
    </dgm:pt>
    <dgm:pt modelId="{4D113F54-942D-49D0-8ED4-980EC4321F65}" type="parTrans" cxnId="{F0589C4A-A8F6-43FD-B05A-90DBE3736210}">
      <dgm:prSet/>
      <dgm:spPr/>
      <dgm:t>
        <a:bodyPr/>
        <a:lstStyle/>
        <a:p>
          <a:endParaRPr lang="en-US"/>
        </a:p>
      </dgm:t>
    </dgm:pt>
    <dgm:pt modelId="{64D0776D-E266-47B0-8459-47F439F5EC2C}" type="sibTrans" cxnId="{F0589C4A-A8F6-43FD-B05A-90DBE3736210}">
      <dgm:prSet/>
      <dgm:spPr/>
      <dgm:t>
        <a:bodyPr/>
        <a:lstStyle/>
        <a:p>
          <a:endParaRPr lang="en-US"/>
        </a:p>
      </dgm:t>
    </dgm:pt>
    <dgm:pt modelId="{18504812-4C78-489A-A05A-AF8CB4F5A314}">
      <dgm:prSet/>
      <dgm:spPr/>
      <dgm:t>
        <a:bodyPr/>
        <a:lstStyle/>
        <a:p>
          <a:r>
            <a:rPr lang="en-US"/>
            <a:t>Export File in customer compatible formate to specified Path</a:t>
          </a:r>
        </a:p>
      </dgm:t>
    </dgm:pt>
    <dgm:pt modelId="{51E1854A-5554-494A-A412-6A48D37EC9AB}" type="parTrans" cxnId="{B76FF098-6375-403C-895F-C002DB7B9C11}">
      <dgm:prSet/>
      <dgm:spPr/>
      <dgm:t>
        <a:bodyPr/>
        <a:lstStyle/>
        <a:p>
          <a:endParaRPr lang="en-US"/>
        </a:p>
      </dgm:t>
    </dgm:pt>
    <dgm:pt modelId="{168BDD6C-2565-425F-BEA0-3B06251C1E7D}" type="sibTrans" cxnId="{B76FF098-6375-403C-895F-C002DB7B9C11}">
      <dgm:prSet/>
      <dgm:spPr/>
      <dgm:t>
        <a:bodyPr/>
        <a:lstStyle/>
        <a:p>
          <a:endParaRPr lang="en-US"/>
        </a:p>
      </dgm:t>
    </dgm:pt>
    <dgm:pt modelId="{4B00A1AD-5F8B-44F7-9E02-AC515D2888E8}">
      <dgm:prSet/>
      <dgm:spPr>
        <a:solidFill>
          <a:schemeClr val="accent2">
            <a:lumMod val="75000"/>
          </a:schemeClr>
        </a:solidFill>
      </dgm:spPr>
      <dgm:t>
        <a:bodyPr/>
        <a:lstStyle/>
        <a:p>
          <a:r>
            <a:rPr lang="en-US"/>
            <a:t>Quit CRC Program</a:t>
          </a:r>
        </a:p>
      </dgm:t>
    </dgm:pt>
    <dgm:pt modelId="{A0CF0246-C6C5-4ADB-93CE-9C3B67D17D08}" type="parTrans" cxnId="{832D3869-64B0-48C6-B844-FDF1650DA761}">
      <dgm:prSet/>
      <dgm:spPr/>
      <dgm:t>
        <a:bodyPr/>
        <a:lstStyle/>
        <a:p>
          <a:endParaRPr lang="en-US"/>
        </a:p>
      </dgm:t>
    </dgm:pt>
    <dgm:pt modelId="{0D3E1F58-25E9-4FCB-9CD9-9B0D03C53BC8}" type="sibTrans" cxnId="{832D3869-64B0-48C6-B844-FDF1650DA761}">
      <dgm:prSet/>
      <dgm:spPr/>
      <dgm:t>
        <a:bodyPr/>
        <a:lstStyle/>
        <a:p>
          <a:endParaRPr lang="en-US"/>
        </a:p>
      </dgm:t>
    </dgm:pt>
    <dgm:pt modelId="{5C7C78DB-F862-44E3-B9C2-766137A4E2CB}">
      <dgm:prSet/>
      <dgm:spPr/>
      <dgm:t>
        <a:bodyPr/>
        <a:lstStyle/>
        <a:p>
          <a:r>
            <a:rPr lang="en-US"/>
            <a:t>User selects desired date range</a:t>
          </a:r>
        </a:p>
      </dgm:t>
    </dgm:pt>
    <dgm:pt modelId="{2AF4A3AC-BAD3-4D5A-B8A0-FD9D1C6566B0}" type="parTrans" cxnId="{615FEA6D-82F7-40AC-A072-DB6713FE7063}">
      <dgm:prSet/>
      <dgm:spPr/>
      <dgm:t>
        <a:bodyPr/>
        <a:lstStyle/>
        <a:p>
          <a:endParaRPr lang="en-US"/>
        </a:p>
      </dgm:t>
    </dgm:pt>
    <dgm:pt modelId="{8A1C3BA7-8F15-4B98-8EA2-8A8243E964A1}" type="sibTrans" cxnId="{615FEA6D-82F7-40AC-A072-DB6713FE7063}">
      <dgm:prSet/>
      <dgm:spPr/>
      <dgm:t>
        <a:bodyPr/>
        <a:lstStyle/>
        <a:p>
          <a:endParaRPr lang="en-US"/>
        </a:p>
      </dgm:t>
    </dgm:pt>
    <dgm:pt modelId="{A08C1677-AC10-44E5-94BC-79F4BF7B09C8}" type="pres">
      <dgm:prSet presAssocID="{C4278B1C-E8B5-48B6-8E8D-5FD0081674AD}" presName="diagram" presStyleCnt="0">
        <dgm:presLayoutVars>
          <dgm:dir/>
          <dgm:resizeHandles val="exact"/>
        </dgm:presLayoutVars>
      </dgm:prSet>
      <dgm:spPr/>
    </dgm:pt>
    <dgm:pt modelId="{23865A30-DA0F-4273-A62D-B8DB39E36C54}" type="pres">
      <dgm:prSet presAssocID="{9197A953-EBB9-4506-804F-4F3CE17F9CD9}" presName="node" presStyleLbl="node1" presStyleIdx="0" presStyleCnt="9" custLinFactNeighborX="-20112" custLinFactNeighborY="1559">
        <dgm:presLayoutVars>
          <dgm:bulletEnabled val="1"/>
        </dgm:presLayoutVars>
      </dgm:prSet>
      <dgm:spPr/>
    </dgm:pt>
    <dgm:pt modelId="{E88E7305-BC53-49B1-803B-3FE58E2AC0C0}" type="pres">
      <dgm:prSet presAssocID="{B08F0302-207E-4420-B4DB-AB573DB2D602}" presName="sibTrans" presStyleLbl="sibTrans2D1" presStyleIdx="0" presStyleCnt="8" custAng="658522" custLinFactNeighborX="-1886" custLinFactNeighborY="54694"/>
      <dgm:spPr/>
    </dgm:pt>
    <dgm:pt modelId="{A0ED4688-349B-4D74-A76F-6126F6656CCF}" type="pres">
      <dgm:prSet presAssocID="{B08F0302-207E-4420-B4DB-AB573DB2D602}" presName="connectorText" presStyleLbl="sibTrans2D1" presStyleIdx="0" presStyleCnt="8"/>
      <dgm:spPr/>
    </dgm:pt>
    <dgm:pt modelId="{78F8C012-8CA6-4D64-925A-C7B8C66C1EC2}" type="pres">
      <dgm:prSet presAssocID="{5C7C78DB-F862-44E3-B9C2-766137A4E2CB}" presName="node" presStyleLbl="node1" presStyleIdx="1" presStyleCnt="9" custScaleX="81446" custScaleY="70377" custLinFactNeighborX="-14499" custLinFactNeighborY="-42508">
        <dgm:presLayoutVars>
          <dgm:bulletEnabled val="1"/>
        </dgm:presLayoutVars>
      </dgm:prSet>
      <dgm:spPr/>
    </dgm:pt>
    <dgm:pt modelId="{A5A47487-8601-4323-8284-6ACD61780B5E}" type="pres">
      <dgm:prSet presAssocID="{8A1C3BA7-8F15-4B98-8EA2-8A8243E964A1}" presName="sibTrans" presStyleLbl="sibTrans2D1" presStyleIdx="1" presStyleCnt="8" custAng="17324619" custScaleX="643713" custLinFactX="809273" custLinFactNeighborX="900000" custLinFactNeighborY="-75430"/>
      <dgm:spPr/>
    </dgm:pt>
    <dgm:pt modelId="{6B041B50-101D-47AD-B78E-DCAAFAA77E65}" type="pres">
      <dgm:prSet presAssocID="{8A1C3BA7-8F15-4B98-8EA2-8A8243E964A1}" presName="connectorText" presStyleLbl="sibTrans2D1" presStyleIdx="1" presStyleCnt="8"/>
      <dgm:spPr/>
    </dgm:pt>
    <dgm:pt modelId="{46B59C87-A4E3-45FD-9C85-C03BA6F0A174}" type="pres">
      <dgm:prSet presAssocID="{CF0D0491-84EF-4C24-AB72-B8F93CD3B741}" presName="node" presStyleLbl="node1" presStyleIdx="2" presStyleCnt="9" custScaleX="85139" custScaleY="83658" custLinFactX="-38103" custLinFactNeighborX="-100000" custLinFactNeighborY="45206">
        <dgm:presLayoutVars>
          <dgm:bulletEnabled val="1"/>
        </dgm:presLayoutVars>
      </dgm:prSet>
      <dgm:spPr/>
    </dgm:pt>
    <dgm:pt modelId="{24C2E66E-A57D-48A6-A696-993D73EECDCF}" type="pres">
      <dgm:prSet presAssocID="{9E58175B-BF03-4F3A-92BF-B54F33061459}" presName="sibTrans" presStyleLbl="sibTrans2D1" presStyleIdx="2" presStyleCnt="8" custScaleX="131850"/>
      <dgm:spPr/>
    </dgm:pt>
    <dgm:pt modelId="{98F0BB92-08B3-4AF0-86B1-AC59E9F17BA4}" type="pres">
      <dgm:prSet presAssocID="{9E58175B-BF03-4F3A-92BF-B54F33061459}" presName="connectorText" presStyleLbl="sibTrans2D1" presStyleIdx="2" presStyleCnt="8"/>
      <dgm:spPr/>
    </dgm:pt>
    <dgm:pt modelId="{17B61939-DD35-4B77-93F4-5B1D53EE7F08}" type="pres">
      <dgm:prSet presAssocID="{8270DEB6-3425-489B-A7BB-BFA20F76D66D}" presName="node" presStyleLbl="node1" presStyleIdx="3" presStyleCnt="9" custLinFactY="-59799" custLinFactNeighborX="-7950" custLinFactNeighborY="-100000">
        <dgm:presLayoutVars>
          <dgm:bulletEnabled val="1"/>
        </dgm:presLayoutVars>
      </dgm:prSet>
      <dgm:spPr/>
    </dgm:pt>
    <dgm:pt modelId="{4D360A53-7A1F-4489-990C-B22F302D4098}" type="pres">
      <dgm:prSet presAssocID="{F60533C1-6AA9-43D6-AFBA-B1F78C10ED4D}" presName="sibTrans" presStyleLbl="sibTrans2D1" presStyleIdx="3" presStyleCnt="8"/>
      <dgm:spPr/>
    </dgm:pt>
    <dgm:pt modelId="{522F691E-4B0A-4675-9DD8-478EC94789AC}" type="pres">
      <dgm:prSet presAssocID="{F60533C1-6AA9-43D6-AFBA-B1F78C10ED4D}" presName="connectorText" presStyleLbl="sibTrans2D1" presStyleIdx="3" presStyleCnt="8"/>
      <dgm:spPr/>
    </dgm:pt>
    <dgm:pt modelId="{C6DB0F53-0168-485E-BA1A-66D6D54A50AF}" type="pres">
      <dgm:prSet presAssocID="{2A64E15F-FA4B-4253-8F56-2A40D035C69A}" presName="node" presStyleLbl="node1" presStyleIdx="4" presStyleCnt="9" custLinFactX="33763" custLinFactNeighborX="100000" custLinFactNeighborY="22605">
        <dgm:presLayoutVars>
          <dgm:bulletEnabled val="1"/>
        </dgm:presLayoutVars>
      </dgm:prSet>
      <dgm:spPr/>
    </dgm:pt>
    <dgm:pt modelId="{377581D1-6750-476F-9AD0-27EB55D78177}" type="pres">
      <dgm:prSet presAssocID="{C3BB2819-6CB6-4AA7-8883-048CBF8E5679}" presName="sibTrans" presStyleLbl="sibTrans2D1" presStyleIdx="4" presStyleCnt="8" custAng="21548209" custScaleX="131403" custLinFactNeighborX="2426" custLinFactNeighborY="11316"/>
      <dgm:spPr/>
    </dgm:pt>
    <dgm:pt modelId="{000831D9-CE90-4B26-89FA-355CA91AC54E}" type="pres">
      <dgm:prSet presAssocID="{C3BB2819-6CB6-4AA7-8883-048CBF8E5679}" presName="connectorText" presStyleLbl="sibTrans2D1" presStyleIdx="4" presStyleCnt="8"/>
      <dgm:spPr/>
    </dgm:pt>
    <dgm:pt modelId="{D86A8DEB-0A0E-40E7-8162-B83B0D64A5B3}" type="pres">
      <dgm:prSet presAssocID="{BADE4547-452A-4763-9A47-62A4AA7E36D9}" presName="node" presStyleLbl="node1" presStyleIdx="5" presStyleCnt="9" custLinFactX="49673" custLinFactNeighborX="100000" custLinFactNeighborY="19489">
        <dgm:presLayoutVars>
          <dgm:bulletEnabled val="1"/>
        </dgm:presLayoutVars>
      </dgm:prSet>
      <dgm:spPr/>
    </dgm:pt>
    <dgm:pt modelId="{C5EE869D-B119-4931-952B-154DD04745D5}" type="pres">
      <dgm:prSet presAssocID="{3A116EFB-8A06-4E53-98DE-C6001B57EF36}" presName="sibTrans" presStyleLbl="sibTrans2D1" presStyleIdx="5" presStyleCnt="8"/>
      <dgm:spPr/>
    </dgm:pt>
    <dgm:pt modelId="{398EC1A5-7454-4504-9067-007B92A5D3F4}" type="pres">
      <dgm:prSet presAssocID="{3A116EFB-8A06-4E53-98DE-C6001B57EF36}" presName="connectorText" presStyleLbl="sibTrans2D1" presStyleIdx="5" presStyleCnt="8"/>
      <dgm:spPr/>
    </dgm:pt>
    <dgm:pt modelId="{1F7A71CC-9FFB-4308-BE50-E32CA9267423}" type="pres">
      <dgm:prSet presAssocID="{361E4734-38AF-40C4-A076-C7B5A39D9B05}" presName="node" presStyleLbl="node1" presStyleIdx="6" presStyleCnt="9" custLinFactY="-49674" custLinFactNeighborX="12161" custLinFactNeighborY="-100000">
        <dgm:presLayoutVars>
          <dgm:bulletEnabled val="1"/>
        </dgm:presLayoutVars>
      </dgm:prSet>
      <dgm:spPr/>
    </dgm:pt>
    <dgm:pt modelId="{88ED4E98-4A9C-486D-B80B-7CAAB7159CD0}" type="pres">
      <dgm:prSet presAssocID="{64D0776D-E266-47B0-8459-47F439F5EC2C}" presName="sibTrans" presStyleLbl="sibTrans2D1" presStyleIdx="6" presStyleCnt="8"/>
      <dgm:spPr/>
    </dgm:pt>
    <dgm:pt modelId="{19F32F21-CC6D-44D5-AF9B-C58C8FB00BCA}" type="pres">
      <dgm:prSet presAssocID="{64D0776D-E266-47B0-8459-47F439F5EC2C}" presName="connectorText" presStyleLbl="sibTrans2D1" presStyleIdx="6" presStyleCnt="8"/>
      <dgm:spPr/>
    </dgm:pt>
    <dgm:pt modelId="{904BCF41-0944-43D9-A822-DF56192797E6}" type="pres">
      <dgm:prSet presAssocID="{18504812-4C78-489A-A05A-AF8CB4F5A314}" presName="node" presStyleLbl="node1" presStyleIdx="7" presStyleCnt="9" custLinFactX="-27222" custLinFactNeighborX="-100000" custLinFactNeighborY="-3898">
        <dgm:presLayoutVars>
          <dgm:bulletEnabled val="1"/>
        </dgm:presLayoutVars>
      </dgm:prSet>
      <dgm:spPr/>
    </dgm:pt>
    <dgm:pt modelId="{4A1DA85C-DE87-4838-B4DB-3EBDAAB7B5FB}" type="pres">
      <dgm:prSet presAssocID="{168BDD6C-2565-425F-BEA0-3B06251C1E7D}" presName="sibTrans" presStyleLbl="sibTrans2D1" presStyleIdx="7" presStyleCnt="8"/>
      <dgm:spPr/>
    </dgm:pt>
    <dgm:pt modelId="{BB0BB752-60BB-4983-AE87-D9803F05239E}" type="pres">
      <dgm:prSet presAssocID="{168BDD6C-2565-425F-BEA0-3B06251C1E7D}" presName="connectorText" presStyleLbl="sibTrans2D1" presStyleIdx="7" presStyleCnt="8"/>
      <dgm:spPr/>
    </dgm:pt>
    <dgm:pt modelId="{53052E2C-A1B2-4506-8D9D-2AC8174F7D9D}" type="pres">
      <dgm:prSet presAssocID="{4B00A1AD-5F8B-44F7-9E02-AC515D2888E8}" presName="node" presStyleLbl="node1" presStyleIdx="8" presStyleCnt="9" custLinFactX="-30029" custLinFactNeighborX="-100000" custLinFactNeighborY="-1559">
        <dgm:presLayoutVars>
          <dgm:bulletEnabled val="1"/>
        </dgm:presLayoutVars>
      </dgm:prSet>
      <dgm:spPr/>
    </dgm:pt>
  </dgm:ptLst>
  <dgm:cxnLst>
    <dgm:cxn modelId="{3D7BD011-1E94-47A5-A622-792827F7700B}" type="presOf" srcId="{9E58175B-BF03-4F3A-92BF-B54F33061459}" destId="{98F0BB92-08B3-4AF0-86B1-AC59E9F17BA4}" srcOrd="1" destOrd="0" presId="urn:microsoft.com/office/officeart/2005/8/layout/process5"/>
    <dgm:cxn modelId="{42BA5D16-2419-4FF6-8BC8-BEBAF9E3680B}" type="presOf" srcId="{5C7C78DB-F862-44E3-B9C2-766137A4E2CB}" destId="{78F8C012-8CA6-4D64-925A-C7B8C66C1EC2}" srcOrd="0" destOrd="0" presId="urn:microsoft.com/office/officeart/2005/8/layout/process5"/>
    <dgm:cxn modelId="{80B7D918-0E64-43A2-A109-7752E4530901}" type="presOf" srcId="{8270DEB6-3425-489B-A7BB-BFA20F76D66D}" destId="{17B61939-DD35-4B77-93F4-5B1D53EE7F08}" srcOrd="0" destOrd="0" presId="urn:microsoft.com/office/officeart/2005/8/layout/process5"/>
    <dgm:cxn modelId="{059EA327-5BE6-46C1-BD07-FC1F93AC8E2B}" type="presOf" srcId="{C4278B1C-E8B5-48B6-8E8D-5FD0081674AD}" destId="{A08C1677-AC10-44E5-94BC-79F4BF7B09C8}" srcOrd="0" destOrd="0" presId="urn:microsoft.com/office/officeart/2005/8/layout/process5"/>
    <dgm:cxn modelId="{E6C0D429-7A85-42C9-AC07-C7E6EB1E7EC7}" type="presOf" srcId="{F60533C1-6AA9-43D6-AFBA-B1F78C10ED4D}" destId="{4D360A53-7A1F-4489-990C-B22F302D4098}" srcOrd="0" destOrd="0" presId="urn:microsoft.com/office/officeart/2005/8/layout/process5"/>
    <dgm:cxn modelId="{572A542A-03E0-4451-8CFA-538C9385EBC1}" type="presOf" srcId="{C3BB2819-6CB6-4AA7-8883-048CBF8E5679}" destId="{000831D9-CE90-4B26-89FA-355CA91AC54E}" srcOrd="1" destOrd="0" presId="urn:microsoft.com/office/officeart/2005/8/layout/process5"/>
    <dgm:cxn modelId="{BACE202D-4119-412B-BA61-4B5495002868}" type="presOf" srcId="{3A116EFB-8A06-4E53-98DE-C6001B57EF36}" destId="{C5EE869D-B119-4931-952B-154DD04745D5}" srcOrd="0" destOrd="0" presId="urn:microsoft.com/office/officeart/2005/8/layout/process5"/>
    <dgm:cxn modelId="{5685BF36-795F-487F-8117-23280E67DF7D}" type="presOf" srcId="{4B00A1AD-5F8B-44F7-9E02-AC515D2888E8}" destId="{53052E2C-A1B2-4506-8D9D-2AC8174F7D9D}" srcOrd="0" destOrd="0" presId="urn:microsoft.com/office/officeart/2005/8/layout/process5"/>
    <dgm:cxn modelId="{26739041-B76F-4A5F-894E-181516B31D33}" type="presOf" srcId="{2A64E15F-FA4B-4253-8F56-2A40D035C69A}" destId="{C6DB0F53-0168-485E-BA1A-66D6D54A50AF}" srcOrd="0" destOrd="0" presId="urn:microsoft.com/office/officeart/2005/8/layout/process5"/>
    <dgm:cxn modelId="{FDE07D63-F377-4BC4-9B54-3F918B5A1910}" type="presOf" srcId="{9E58175B-BF03-4F3A-92BF-B54F33061459}" destId="{24C2E66E-A57D-48A6-A696-993D73EECDCF}" srcOrd="0" destOrd="0" presId="urn:microsoft.com/office/officeart/2005/8/layout/process5"/>
    <dgm:cxn modelId="{832D3869-64B0-48C6-B844-FDF1650DA761}" srcId="{C4278B1C-E8B5-48B6-8E8D-5FD0081674AD}" destId="{4B00A1AD-5F8B-44F7-9E02-AC515D2888E8}" srcOrd="8" destOrd="0" parTransId="{A0CF0246-C6C5-4ADB-93CE-9C3B67D17D08}" sibTransId="{0D3E1F58-25E9-4FCB-9CD9-9B0D03C53BC8}"/>
    <dgm:cxn modelId="{4DD55D69-9621-47A2-88AF-802BF1AE0CBD}" type="presOf" srcId="{B08F0302-207E-4420-B4DB-AB573DB2D602}" destId="{E88E7305-BC53-49B1-803B-3FE58E2AC0C0}" srcOrd="0" destOrd="0" presId="urn:microsoft.com/office/officeart/2005/8/layout/process5"/>
    <dgm:cxn modelId="{F0589C4A-A8F6-43FD-B05A-90DBE3736210}" srcId="{C4278B1C-E8B5-48B6-8E8D-5FD0081674AD}" destId="{361E4734-38AF-40C4-A076-C7B5A39D9B05}" srcOrd="6" destOrd="0" parTransId="{4D113F54-942D-49D0-8ED4-980EC4321F65}" sibTransId="{64D0776D-E266-47B0-8459-47F439F5EC2C}"/>
    <dgm:cxn modelId="{615FEA6D-82F7-40AC-A072-DB6713FE7063}" srcId="{C4278B1C-E8B5-48B6-8E8D-5FD0081674AD}" destId="{5C7C78DB-F862-44E3-B9C2-766137A4E2CB}" srcOrd="1" destOrd="0" parTransId="{2AF4A3AC-BAD3-4D5A-B8A0-FD9D1C6566B0}" sibTransId="{8A1C3BA7-8F15-4B98-8EA2-8A8243E964A1}"/>
    <dgm:cxn modelId="{2DF90B71-2D6A-4C56-A574-EA5374D00FB8}" srcId="{C4278B1C-E8B5-48B6-8E8D-5FD0081674AD}" destId="{BADE4547-452A-4763-9A47-62A4AA7E36D9}" srcOrd="5" destOrd="0" parTransId="{DFA07B38-971B-45DF-BE91-F5F38662E114}" sibTransId="{3A116EFB-8A06-4E53-98DE-C6001B57EF36}"/>
    <dgm:cxn modelId="{84FA0A56-5D70-4757-B509-2C94AE999932}" type="presOf" srcId="{361E4734-38AF-40C4-A076-C7B5A39D9B05}" destId="{1F7A71CC-9FFB-4308-BE50-E32CA9267423}" srcOrd="0" destOrd="0" presId="urn:microsoft.com/office/officeart/2005/8/layout/process5"/>
    <dgm:cxn modelId="{E5A89E7B-FE1A-4859-9310-AB46287BC2D7}" type="presOf" srcId="{BADE4547-452A-4763-9A47-62A4AA7E36D9}" destId="{D86A8DEB-0A0E-40E7-8162-B83B0D64A5B3}" srcOrd="0" destOrd="0" presId="urn:microsoft.com/office/officeart/2005/8/layout/process5"/>
    <dgm:cxn modelId="{D24ACE92-633B-4A6F-80BD-999725E5C47D}" type="presOf" srcId="{3A116EFB-8A06-4E53-98DE-C6001B57EF36}" destId="{398EC1A5-7454-4504-9067-007B92A5D3F4}" srcOrd="1" destOrd="0" presId="urn:microsoft.com/office/officeart/2005/8/layout/process5"/>
    <dgm:cxn modelId="{1AFF8A95-4F05-4916-9F89-A39592F40E39}" type="presOf" srcId="{64D0776D-E266-47B0-8459-47F439F5EC2C}" destId="{88ED4E98-4A9C-486D-B80B-7CAAB7159CD0}" srcOrd="0" destOrd="0" presId="urn:microsoft.com/office/officeart/2005/8/layout/process5"/>
    <dgm:cxn modelId="{B76FF098-6375-403C-895F-C002DB7B9C11}" srcId="{C4278B1C-E8B5-48B6-8E8D-5FD0081674AD}" destId="{18504812-4C78-489A-A05A-AF8CB4F5A314}" srcOrd="7" destOrd="0" parTransId="{51E1854A-5554-494A-A412-6A48D37EC9AB}" sibTransId="{168BDD6C-2565-425F-BEA0-3B06251C1E7D}"/>
    <dgm:cxn modelId="{5440119B-3C6B-4797-B570-CB307B9DF2E4}" type="presOf" srcId="{B08F0302-207E-4420-B4DB-AB573DB2D602}" destId="{A0ED4688-349B-4D74-A76F-6126F6656CCF}" srcOrd="1" destOrd="0" presId="urn:microsoft.com/office/officeart/2005/8/layout/process5"/>
    <dgm:cxn modelId="{4681BBA5-CD99-457C-B628-07E26FD9A83E}" type="presOf" srcId="{C3BB2819-6CB6-4AA7-8883-048CBF8E5679}" destId="{377581D1-6750-476F-9AD0-27EB55D78177}" srcOrd="0" destOrd="0" presId="urn:microsoft.com/office/officeart/2005/8/layout/process5"/>
    <dgm:cxn modelId="{C215E9A8-F36F-4273-8F41-68AFF3D3B602}" type="presOf" srcId="{168BDD6C-2565-425F-BEA0-3B06251C1E7D}" destId="{4A1DA85C-DE87-4838-B4DB-3EBDAAB7B5FB}" srcOrd="0" destOrd="0" presId="urn:microsoft.com/office/officeart/2005/8/layout/process5"/>
    <dgm:cxn modelId="{A38922B2-09FD-4570-88CE-440A88550B78}" srcId="{C4278B1C-E8B5-48B6-8E8D-5FD0081674AD}" destId="{CF0D0491-84EF-4C24-AB72-B8F93CD3B741}" srcOrd="2" destOrd="0" parTransId="{CCB3AC47-A2F3-4B9F-8647-77CACB8A0E34}" sibTransId="{9E58175B-BF03-4F3A-92BF-B54F33061459}"/>
    <dgm:cxn modelId="{3E67ADB7-3250-48ED-8131-4B534DD4C060}" type="presOf" srcId="{64D0776D-E266-47B0-8459-47F439F5EC2C}" destId="{19F32F21-CC6D-44D5-AF9B-C58C8FB00BCA}" srcOrd="1" destOrd="0" presId="urn:microsoft.com/office/officeart/2005/8/layout/process5"/>
    <dgm:cxn modelId="{222739B9-DDEE-452D-81C4-99BE93E810FC}" srcId="{C4278B1C-E8B5-48B6-8E8D-5FD0081674AD}" destId="{2A64E15F-FA4B-4253-8F56-2A40D035C69A}" srcOrd="4" destOrd="0" parTransId="{C7BDA2CE-4357-4AF0-AB62-03E485FE097E}" sibTransId="{C3BB2819-6CB6-4AA7-8883-048CBF8E5679}"/>
    <dgm:cxn modelId="{1A9F94C3-F62B-4C8B-AA4C-760678CAE81E}" srcId="{C4278B1C-E8B5-48B6-8E8D-5FD0081674AD}" destId="{8270DEB6-3425-489B-A7BB-BFA20F76D66D}" srcOrd="3" destOrd="0" parTransId="{08C44195-B423-4045-BF96-53C235CAE06A}" sibTransId="{F60533C1-6AA9-43D6-AFBA-B1F78C10ED4D}"/>
    <dgm:cxn modelId="{BB54EAC5-CA0F-4852-A71A-80F0651DA3C3}" type="presOf" srcId="{CF0D0491-84EF-4C24-AB72-B8F93CD3B741}" destId="{46B59C87-A4E3-45FD-9C85-C03BA6F0A174}" srcOrd="0" destOrd="0" presId="urn:microsoft.com/office/officeart/2005/8/layout/process5"/>
    <dgm:cxn modelId="{3EB4D7C6-0B11-4658-9B87-886A6D855C53}" type="presOf" srcId="{9197A953-EBB9-4506-804F-4F3CE17F9CD9}" destId="{23865A30-DA0F-4273-A62D-B8DB39E36C54}" srcOrd="0" destOrd="0" presId="urn:microsoft.com/office/officeart/2005/8/layout/process5"/>
    <dgm:cxn modelId="{22A081C7-74F0-4D7E-9D56-AA302F6F1D3E}" type="presOf" srcId="{F60533C1-6AA9-43D6-AFBA-B1F78C10ED4D}" destId="{522F691E-4B0A-4675-9DD8-478EC94789AC}" srcOrd="1" destOrd="0" presId="urn:microsoft.com/office/officeart/2005/8/layout/process5"/>
    <dgm:cxn modelId="{3CB797D2-785F-4DFD-A86D-65A48BCDE23F}" type="presOf" srcId="{168BDD6C-2565-425F-BEA0-3B06251C1E7D}" destId="{BB0BB752-60BB-4983-AE87-D9803F05239E}" srcOrd="1" destOrd="0" presId="urn:microsoft.com/office/officeart/2005/8/layout/process5"/>
    <dgm:cxn modelId="{FD64D3D5-5831-4528-9558-A8B307002BC2}" type="presOf" srcId="{18504812-4C78-489A-A05A-AF8CB4F5A314}" destId="{904BCF41-0944-43D9-A822-DF56192797E6}" srcOrd="0" destOrd="0" presId="urn:microsoft.com/office/officeart/2005/8/layout/process5"/>
    <dgm:cxn modelId="{79A1CED9-C9E4-4276-84A6-67E9B9573149}" type="presOf" srcId="{8A1C3BA7-8F15-4B98-8EA2-8A8243E964A1}" destId="{A5A47487-8601-4323-8284-6ACD61780B5E}" srcOrd="0" destOrd="0" presId="urn:microsoft.com/office/officeart/2005/8/layout/process5"/>
    <dgm:cxn modelId="{062B1DE3-3F6F-4722-A57D-116DF94E34DC}" type="presOf" srcId="{8A1C3BA7-8F15-4B98-8EA2-8A8243E964A1}" destId="{6B041B50-101D-47AD-B78E-DCAAFAA77E65}" srcOrd="1" destOrd="0" presId="urn:microsoft.com/office/officeart/2005/8/layout/process5"/>
    <dgm:cxn modelId="{9DB514EA-13F1-4C7D-9B8A-C32295A70231}" srcId="{C4278B1C-E8B5-48B6-8E8D-5FD0081674AD}" destId="{9197A953-EBB9-4506-804F-4F3CE17F9CD9}" srcOrd="0" destOrd="0" parTransId="{9F30CAF3-18F0-429D-8935-5E7449331979}" sibTransId="{B08F0302-207E-4420-B4DB-AB573DB2D602}"/>
    <dgm:cxn modelId="{8D8ABF4C-668E-4F44-8840-612000EA593A}" type="presParOf" srcId="{A08C1677-AC10-44E5-94BC-79F4BF7B09C8}" destId="{23865A30-DA0F-4273-A62D-B8DB39E36C54}" srcOrd="0" destOrd="0" presId="urn:microsoft.com/office/officeart/2005/8/layout/process5"/>
    <dgm:cxn modelId="{CF7B5ECB-85F2-427E-A5EE-8F0525F2C6D9}" type="presParOf" srcId="{A08C1677-AC10-44E5-94BC-79F4BF7B09C8}" destId="{E88E7305-BC53-49B1-803B-3FE58E2AC0C0}" srcOrd="1" destOrd="0" presId="urn:microsoft.com/office/officeart/2005/8/layout/process5"/>
    <dgm:cxn modelId="{8D4EED9E-7695-4365-956B-E9B34D630C95}" type="presParOf" srcId="{E88E7305-BC53-49B1-803B-3FE58E2AC0C0}" destId="{A0ED4688-349B-4D74-A76F-6126F6656CCF}" srcOrd="0" destOrd="0" presId="urn:microsoft.com/office/officeart/2005/8/layout/process5"/>
    <dgm:cxn modelId="{7C6F7206-5C62-48CB-B50D-54944832DACD}" type="presParOf" srcId="{A08C1677-AC10-44E5-94BC-79F4BF7B09C8}" destId="{78F8C012-8CA6-4D64-925A-C7B8C66C1EC2}" srcOrd="2" destOrd="0" presId="urn:microsoft.com/office/officeart/2005/8/layout/process5"/>
    <dgm:cxn modelId="{C2A3245E-95A3-4E30-AD6C-DD0008FCB8C8}" type="presParOf" srcId="{A08C1677-AC10-44E5-94BC-79F4BF7B09C8}" destId="{A5A47487-8601-4323-8284-6ACD61780B5E}" srcOrd="3" destOrd="0" presId="urn:microsoft.com/office/officeart/2005/8/layout/process5"/>
    <dgm:cxn modelId="{C25A091F-F8A0-4E6B-90E6-18597E9707DB}" type="presParOf" srcId="{A5A47487-8601-4323-8284-6ACD61780B5E}" destId="{6B041B50-101D-47AD-B78E-DCAAFAA77E65}" srcOrd="0" destOrd="0" presId="urn:microsoft.com/office/officeart/2005/8/layout/process5"/>
    <dgm:cxn modelId="{5B4A364C-E6F9-4FC1-BCD4-F02DAE22B80C}" type="presParOf" srcId="{A08C1677-AC10-44E5-94BC-79F4BF7B09C8}" destId="{46B59C87-A4E3-45FD-9C85-C03BA6F0A174}" srcOrd="4" destOrd="0" presId="urn:microsoft.com/office/officeart/2005/8/layout/process5"/>
    <dgm:cxn modelId="{8B14344A-7968-4E14-9CDC-BA56E6ADB47C}" type="presParOf" srcId="{A08C1677-AC10-44E5-94BC-79F4BF7B09C8}" destId="{24C2E66E-A57D-48A6-A696-993D73EECDCF}" srcOrd="5" destOrd="0" presId="urn:microsoft.com/office/officeart/2005/8/layout/process5"/>
    <dgm:cxn modelId="{E48B1903-56E8-4939-B070-A83736C320C2}" type="presParOf" srcId="{24C2E66E-A57D-48A6-A696-993D73EECDCF}" destId="{98F0BB92-08B3-4AF0-86B1-AC59E9F17BA4}" srcOrd="0" destOrd="0" presId="urn:microsoft.com/office/officeart/2005/8/layout/process5"/>
    <dgm:cxn modelId="{88BFB2CD-237D-4ED8-81E7-9D3177A687AB}" type="presParOf" srcId="{A08C1677-AC10-44E5-94BC-79F4BF7B09C8}" destId="{17B61939-DD35-4B77-93F4-5B1D53EE7F08}" srcOrd="6" destOrd="0" presId="urn:microsoft.com/office/officeart/2005/8/layout/process5"/>
    <dgm:cxn modelId="{CF317B9F-C12F-4A41-8D09-C436494D7647}" type="presParOf" srcId="{A08C1677-AC10-44E5-94BC-79F4BF7B09C8}" destId="{4D360A53-7A1F-4489-990C-B22F302D4098}" srcOrd="7" destOrd="0" presId="urn:microsoft.com/office/officeart/2005/8/layout/process5"/>
    <dgm:cxn modelId="{60B1C220-027B-41BF-824F-042507565330}" type="presParOf" srcId="{4D360A53-7A1F-4489-990C-B22F302D4098}" destId="{522F691E-4B0A-4675-9DD8-478EC94789AC}" srcOrd="0" destOrd="0" presId="urn:microsoft.com/office/officeart/2005/8/layout/process5"/>
    <dgm:cxn modelId="{10B54567-BFAA-4EF8-BABD-99FC5C43E882}" type="presParOf" srcId="{A08C1677-AC10-44E5-94BC-79F4BF7B09C8}" destId="{C6DB0F53-0168-485E-BA1A-66D6D54A50AF}" srcOrd="8" destOrd="0" presId="urn:microsoft.com/office/officeart/2005/8/layout/process5"/>
    <dgm:cxn modelId="{72C5CCE5-409F-48BC-9216-DD97F0B1C551}" type="presParOf" srcId="{A08C1677-AC10-44E5-94BC-79F4BF7B09C8}" destId="{377581D1-6750-476F-9AD0-27EB55D78177}" srcOrd="9" destOrd="0" presId="urn:microsoft.com/office/officeart/2005/8/layout/process5"/>
    <dgm:cxn modelId="{7EA8DA65-8661-47EE-ADD8-FE217051AF50}" type="presParOf" srcId="{377581D1-6750-476F-9AD0-27EB55D78177}" destId="{000831D9-CE90-4B26-89FA-355CA91AC54E}" srcOrd="0" destOrd="0" presId="urn:microsoft.com/office/officeart/2005/8/layout/process5"/>
    <dgm:cxn modelId="{E7F7CEEA-5BEF-4096-A13B-FCBBF205148B}" type="presParOf" srcId="{A08C1677-AC10-44E5-94BC-79F4BF7B09C8}" destId="{D86A8DEB-0A0E-40E7-8162-B83B0D64A5B3}" srcOrd="10" destOrd="0" presId="urn:microsoft.com/office/officeart/2005/8/layout/process5"/>
    <dgm:cxn modelId="{A54080E6-3E54-4F0F-AEDE-D87DB834CCE9}" type="presParOf" srcId="{A08C1677-AC10-44E5-94BC-79F4BF7B09C8}" destId="{C5EE869D-B119-4931-952B-154DD04745D5}" srcOrd="11" destOrd="0" presId="urn:microsoft.com/office/officeart/2005/8/layout/process5"/>
    <dgm:cxn modelId="{D370B94C-C661-446C-A546-11761F14A55D}" type="presParOf" srcId="{C5EE869D-B119-4931-952B-154DD04745D5}" destId="{398EC1A5-7454-4504-9067-007B92A5D3F4}" srcOrd="0" destOrd="0" presId="urn:microsoft.com/office/officeart/2005/8/layout/process5"/>
    <dgm:cxn modelId="{8DE7F87A-2656-4747-977E-6414485A472F}" type="presParOf" srcId="{A08C1677-AC10-44E5-94BC-79F4BF7B09C8}" destId="{1F7A71CC-9FFB-4308-BE50-E32CA9267423}" srcOrd="12" destOrd="0" presId="urn:microsoft.com/office/officeart/2005/8/layout/process5"/>
    <dgm:cxn modelId="{C5B7DA26-6453-43E1-969F-5F1D262F12C0}" type="presParOf" srcId="{A08C1677-AC10-44E5-94BC-79F4BF7B09C8}" destId="{88ED4E98-4A9C-486D-B80B-7CAAB7159CD0}" srcOrd="13" destOrd="0" presId="urn:microsoft.com/office/officeart/2005/8/layout/process5"/>
    <dgm:cxn modelId="{D2250150-D65F-4408-A2B4-29E89C8FF442}" type="presParOf" srcId="{88ED4E98-4A9C-486D-B80B-7CAAB7159CD0}" destId="{19F32F21-CC6D-44D5-AF9B-C58C8FB00BCA}" srcOrd="0" destOrd="0" presId="urn:microsoft.com/office/officeart/2005/8/layout/process5"/>
    <dgm:cxn modelId="{CB32E4AE-9812-4F29-A608-88C4B3137AB8}" type="presParOf" srcId="{A08C1677-AC10-44E5-94BC-79F4BF7B09C8}" destId="{904BCF41-0944-43D9-A822-DF56192797E6}" srcOrd="14" destOrd="0" presId="urn:microsoft.com/office/officeart/2005/8/layout/process5"/>
    <dgm:cxn modelId="{120BF8DE-B712-4093-9997-8A9DDB5574CC}" type="presParOf" srcId="{A08C1677-AC10-44E5-94BC-79F4BF7B09C8}" destId="{4A1DA85C-DE87-4838-B4DB-3EBDAAB7B5FB}" srcOrd="15" destOrd="0" presId="urn:microsoft.com/office/officeart/2005/8/layout/process5"/>
    <dgm:cxn modelId="{86DC14C1-F7A1-45DD-9886-261207C0F575}" type="presParOf" srcId="{4A1DA85C-DE87-4838-B4DB-3EBDAAB7B5FB}" destId="{BB0BB752-60BB-4983-AE87-D9803F05239E}" srcOrd="0" destOrd="0" presId="urn:microsoft.com/office/officeart/2005/8/layout/process5"/>
    <dgm:cxn modelId="{04A9CEB5-D566-484C-8579-7F99967B05E2}" type="presParOf" srcId="{A08C1677-AC10-44E5-94BC-79F4BF7B09C8}" destId="{53052E2C-A1B2-4506-8D9D-2AC8174F7D9D}" srcOrd="1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FEB92E-83A6-4784-94A4-C314D3B68337}">
      <dsp:nvSpPr>
        <dsp:cNvPr id="0" name=""/>
        <dsp:cNvSpPr/>
      </dsp:nvSpPr>
      <dsp:spPr>
        <a:xfrm>
          <a:off x="305912" y="1309"/>
          <a:ext cx="1883267" cy="1129960"/>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Import client matters into MailOne accounts</a:t>
          </a:r>
        </a:p>
      </dsp:txBody>
      <dsp:txXfrm>
        <a:off x="339007" y="34404"/>
        <a:ext cx="1817077" cy="1063770"/>
      </dsp:txXfrm>
    </dsp:sp>
    <dsp:sp modelId="{B36B39DF-05D8-4E5F-A199-2B9BF5C257DD}">
      <dsp:nvSpPr>
        <dsp:cNvPr id="0" name=""/>
        <dsp:cNvSpPr/>
      </dsp:nvSpPr>
      <dsp:spPr>
        <a:xfrm>
          <a:off x="2354907" y="332764"/>
          <a:ext cx="399252" cy="4670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354907" y="426174"/>
        <a:ext cx="279476" cy="280230"/>
      </dsp:txXfrm>
    </dsp:sp>
    <dsp:sp modelId="{E44C103E-1ABC-4768-BC21-0BD3E56E2EE9}">
      <dsp:nvSpPr>
        <dsp:cNvPr id="0" name=""/>
        <dsp:cNvSpPr/>
      </dsp:nvSpPr>
      <dsp:spPr>
        <a:xfrm>
          <a:off x="2942487" y="1309"/>
          <a:ext cx="1883267" cy="11299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If not a scheduled task it prompts user to continue</a:t>
          </a:r>
        </a:p>
      </dsp:txBody>
      <dsp:txXfrm>
        <a:off x="2975582" y="34404"/>
        <a:ext cx="1817077" cy="1063770"/>
      </dsp:txXfrm>
    </dsp:sp>
    <dsp:sp modelId="{B8DD9720-5A3C-455C-AFA7-148BC9BE41DA}">
      <dsp:nvSpPr>
        <dsp:cNvPr id="0" name=""/>
        <dsp:cNvSpPr/>
      </dsp:nvSpPr>
      <dsp:spPr>
        <a:xfrm>
          <a:off x="4991483" y="332764"/>
          <a:ext cx="399252" cy="4670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991483" y="426174"/>
        <a:ext cx="279476" cy="280230"/>
      </dsp:txXfrm>
    </dsp:sp>
    <dsp:sp modelId="{70813441-EF8E-4F5D-B127-41518EC0A22B}">
      <dsp:nvSpPr>
        <dsp:cNvPr id="0" name=""/>
        <dsp:cNvSpPr/>
      </dsp:nvSpPr>
      <dsp:spPr>
        <a:xfrm>
          <a:off x="5579062" y="1309"/>
          <a:ext cx="1883267" cy="11299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CRC program sets focus to MailOne</a:t>
          </a:r>
        </a:p>
      </dsp:txBody>
      <dsp:txXfrm>
        <a:off x="5612157" y="34404"/>
        <a:ext cx="1817077" cy="1063770"/>
      </dsp:txXfrm>
    </dsp:sp>
    <dsp:sp modelId="{42310857-52F5-4B6D-B1B8-5172B3EEA39B}">
      <dsp:nvSpPr>
        <dsp:cNvPr id="0" name=""/>
        <dsp:cNvSpPr/>
      </dsp:nvSpPr>
      <dsp:spPr>
        <a:xfrm rot="5400000">
          <a:off x="6321070" y="1263099"/>
          <a:ext cx="399252" cy="4670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6380581" y="1296998"/>
        <a:ext cx="280230" cy="279476"/>
      </dsp:txXfrm>
    </dsp:sp>
    <dsp:sp modelId="{15EA5E0E-BB06-41DD-B32C-E56F1352CEA7}">
      <dsp:nvSpPr>
        <dsp:cNvPr id="0" name=""/>
        <dsp:cNvSpPr/>
      </dsp:nvSpPr>
      <dsp:spPr>
        <a:xfrm>
          <a:off x="5579062" y="1884577"/>
          <a:ext cx="1883267" cy="11299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Syncronizes current MailOne accounts</a:t>
          </a:r>
        </a:p>
      </dsp:txBody>
      <dsp:txXfrm>
        <a:off x="5612157" y="1917672"/>
        <a:ext cx="1817077" cy="1063770"/>
      </dsp:txXfrm>
    </dsp:sp>
    <dsp:sp modelId="{3BE9706F-1B66-4DC7-8384-F139EC3F7AC3}">
      <dsp:nvSpPr>
        <dsp:cNvPr id="0" name=""/>
        <dsp:cNvSpPr/>
      </dsp:nvSpPr>
      <dsp:spPr>
        <a:xfrm rot="10800000">
          <a:off x="5014082" y="2216032"/>
          <a:ext cx="399252" cy="4670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5133858" y="2309442"/>
        <a:ext cx="279476" cy="280230"/>
      </dsp:txXfrm>
    </dsp:sp>
    <dsp:sp modelId="{DFA44C3E-274F-4C9E-B0D7-459D62926937}">
      <dsp:nvSpPr>
        <dsp:cNvPr id="0" name=""/>
        <dsp:cNvSpPr/>
      </dsp:nvSpPr>
      <dsp:spPr>
        <a:xfrm>
          <a:off x="2942487" y="1884577"/>
          <a:ext cx="1883267" cy="11299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Syncronizes new client matter file</a:t>
          </a:r>
        </a:p>
      </dsp:txBody>
      <dsp:txXfrm>
        <a:off x="2975582" y="1917672"/>
        <a:ext cx="1817077" cy="1063770"/>
      </dsp:txXfrm>
    </dsp:sp>
    <dsp:sp modelId="{EB254D5A-53BC-46E0-A9C7-012CE933B3F0}">
      <dsp:nvSpPr>
        <dsp:cNvPr id="0" name=""/>
        <dsp:cNvSpPr/>
      </dsp:nvSpPr>
      <dsp:spPr>
        <a:xfrm rot="10800000">
          <a:off x="2377507" y="2216032"/>
          <a:ext cx="399252" cy="4670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2497283" y="2309442"/>
        <a:ext cx="279476" cy="280230"/>
      </dsp:txXfrm>
    </dsp:sp>
    <dsp:sp modelId="{F5A1380C-57CF-46C5-AC79-8B9F502E9A36}">
      <dsp:nvSpPr>
        <dsp:cNvPr id="0" name=""/>
        <dsp:cNvSpPr/>
      </dsp:nvSpPr>
      <dsp:spPr>
        <a:xfrm>
          <a:off x="305912" y="1884577"/>
          <a:ext cx="1883267" cy="11299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Compares client matter list to account list</a:t>
          </a:r>
        </a:p>
      </dsp:txBody>
      <dsp:txXfrm>
        <a:off x="339007" y="1917672"/>
        <a:ext cx="1817077" cy="1063770"/>
      </dsp:txXfrm>
    </dsp:sp>
    <dsp:sp modelId="{0E0E472B-E0B9-4636-98F8-B572BE25F1D1}">
      <dsp:nvSpPr>
        <dsp:cNvPr id="0" name=""/>
        <dsp:cNvSpPr/>
      </dsp:nvSpPr>
      <dsp:spPr>
        <a:xfrm rot="5400000">
          <a:off x="1047920" y="3146367"/>
          <a:ext cx="399252" cy="4670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1107431" y="3180266"/>
        <a:ext cx="280230" cy="279476"/>
      </dsp:txXfrm>
    </dsp:sp>
    <dsp:sp modelId="{284BAA8D-67DB-44BD-BB57-2E15531E3BF3}">
      <dsp:nvSpPr>
        <dsp:cNvPr id="0" name=""/>
        <dsp:cNvSpPr/>
      </dsp:nvSpPr>
      <dsp:spPr>
        <a:xfrm>
          <a:off x="305912" y="3767845"/>
          <a:ext cx="1883267" cy="11299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Deletes deactivated accounts from MailOne</a:t>
          </a:r>
        </a:p>
      </dsp:txBody>
      <dsp:txXfrm>
        <a:off x="339007" y="3800940"/>
        <a:ext cx="1817077" cy="1063770"/>
      </dsp:txXfrm>
    </dsp:sp>
    <dsp:sp modelId="{8AC2735C-412C-47AF-A084-1ADB582D0197}">
      <dsp:nvSpPr>
        <dsp:cNvPr id="0" name=""/>
        <dsp:cNvSpPr/>
      </dsp:nvSpPr>
      <dsp:spPr>
        <a:xfrm>
          <a:off x="2354907" y="4099300"/>
          <a:ext cx="399252" cy="4670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354907" y="4192710"/>
        <a:ext cx="279476" cy="280230"/>
      </dsp:txXfrm>
    </dsp:sp>
    <dsp:sp modelId="{8A5705FC-3043-4739-96AA-CC06DCBEF07E}">
      <dsp:nvSpPr>
        <dsp:cNvPr id="0" name=""/>
        <dsp:cNvSpPr/>
      </dsp:nvSpPr>
      <dsp:spPr>
        <a:xfrm>
          <a:off x="2942487" y="3767845"/>
          <a:ext cx="1883267" cy="11299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Imports new accounts into MailOne</a:t>
          </a:r>
        </a:p>
      </dsp:txBody>
      <dsp:txXfrm>
        <a:off x="2975582" y="3800940"/>
        <a:ext cx="1817077" cy="1063770"/>
      </dsp:txXfrm>
    </dsp:sp>
    <dsp:sp modelId="{01BA9021-F76E-485D-AACB-8A8C3E5B4FCE}">
      <dsp:nvSpPr>
        <dsp:cNvPr id="0" name=""/>
        <dsp:cNvSpPr/>
      </dsp:nvSpPr>
      <dsp:spPr>
        <a:xfrm>
          <a:off x="4991483" y="4099300"/>
          <a:ext cx="399252" cy="4670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991483" y="4192710"/>
        <a:ext cx="279476" cy="280230"/>
      </dsp:txXfrm>
    </dsp:sp>
    <dsp:sp modelId="{06A8D225-F155-4BB4-BC5C-F66504FE7008}">
      <dsp:nvSpPr>
        <dsp:cNvPr id="0" name=""/>
        <dsp:cNvSpPr/>
      </dsp:nvSpPr>
      <dsp:spPr>
        <a:xfrm>
          <a:off x="5579062" y="3767845"/>
          <a:ext cx="1883267" cy="112996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Quit CRC Program</a:t>
          </a:r>
        </a:p>
      </dsp:txBody>
      <dsp:txXfrm>
        <a:off x="5612157" y="3800940"/>
        <a:ext cx="1817077" cy="10637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865A30-DA0F-4273-A62D-B8DB39E36C54}">
      <dsp:nvSpPr>
        <dsp:cNvPr id="0" name=""/>
        <dsp:cNvSpPr/>
      </dsp:nvSpPr>
      <dsp:spPr>
        <a:xfrm>
          <a:off x="244836" y="356064"/>
          <a:ext cx="1795309" cy="1077185"/>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Export Postage Data out of MailOne for Import to Cost Recovery System</a:t>
          </a:r>
        </a:p>
      </dsp:txBody>
      <dsp:txXfrm>
        <a:off x="276386" y="387614"/>
        <a:ext cx="1732209" cy="1014085"/>
      </dsp:txXfrm>
    </dsp:sp>
    <dsp:sp modelId="{E88E7305-BC53-49B1-803B-3FE58E2AC0C0}">
      <dsp:nvSpPr>
        <dsp:cNvPr id="0" name=""/>
        <dsp:cNvSpPr/>
      </dsp:nvSpPr>
      <dsp:spPr>
        <a:xfrm>
          <a:off x="2207921" y="664447"/>
          <a:ext cx="442100" cy="4452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207921" y="753494"/>
        <a:ext cx="309470" cy="267142"/>
      </dsp:txXfrm>
    </dsp:sp>
    <dsp:sp modelId="{78F8C012-8CA6-4D64-925A-C7B8C66C1EC2}">
      <dsp:nvSpPr>
        <dsp:cNvPr id="0" name=""/>
        <dsp:cNvSpPr/>
      </dsp:nvSpPr>
      <dsp:spPr>
        <a:xfrm>
          <a:off x="2859040" y="40928"/>
          <a:ext cx="1462207" cy="7580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User selects desired date range</a:t>
          </a:r>
        </a:p>
      </dsp:txBody>
      <dsp:txXfrm>
        <a:off x="2881244" y="63132"/>
        <a:ext cx="1417799" cy="713682"/>
      </dsp:txXfrm>
    </dsp:sp>
    <dsp:sp modelId="{A5A47487-8601-4323-8284-6ACD61780B5E}">
      <dsp:nvSpPr>
        <dsp:cNvPr id="0" name=""/>
        <dsp:cNvSpPr/>
      </dsp:nvSpPr>
      <dsp:spPr>
        <a:xfrm rot="1144966">
          <a:off x="4434840" y="296441"/>
          <a:ext cx="393104" cy="4452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4442095" y="362195"/>
        <a:ext cx="267142" cy="275173"/>
      </dsp:txXfrm>
    </dsp:sp>
    <dsp:sp modelId="{46B59C87-A4E3-45FD-9C85-C03BA6F0A174}">
      <dsp:nvSpPr>
        <dsp:cNvPr id="0" name=""/>
        <dsp:cNvSpPr/>
      </dsp:nvSpPr>
      <dsp:spPr>
        <a:xfrm>
          <a:off x="2820297" y="914240"/>
          <a:ext cx="1528508" cy="9011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If not a scheduled task user is prompted to continue</a:t>
          </a:r>
        </a:p>
      </dsp:txBody>
      <dsp:txXfrm>
        <a:off x="2846691" y="940634"/>
        <a:ext cx="1475720" cy="848363"/>
      </dsp:txXfrm>
    </dsp:sp>
    <dsp:sp modelId="{24C2E66E-A57D-48A6-A696-993D73EECDCF}">
      <dsp:nvSpPr>
        <dsp:cNvPr id="0" name=""/>
        <dsp:cNvSpPr/>
      </dsp:nvSpPr>
      <dsp:spPr>
        <a:xfrm rot="20963023">
          <a:off x="4418915" y="949734"/>
          <a:ext cx="384878" cy="4452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4419903" y="1049417"/>
        <a:ext cx="269415" cy="267142"/>
      </dsp:txXfrm>
    </dsp:sp>
    <dsp:sp modelId="{17B61939-DD35-4B77-93F4-5B1D53EE7F08}">
      <dsp:nvSpPr>
        <dsp:cNvPr id="0" name=""/>
        <dsp:cNvSpPr/>
      </dsp:nvSpPr>
      <dsp:spPr>
        <a:xfrm>
          <a:off x="4890145" y="413248"/>
          <a:ext cx="1795309" cy="10771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CRC program sets focus to MailOne</a:t>
          </a:r>
        </a:p>
      </dsp:txBody>
      <dsp:txXfrm>
        <a:off x="4921695" y="444798"/>
        <a:ext cx="1732209" cy="1014085"/>
      </dsp:txXfrm>
    </dsp:sp>
    <dsp:sp modelId="{4D360A53-7A1F-4489-990C-B22F302D4098}">
      <dsp:nvSpPr>
        <dsp:cNvPr id="0" name=""/>
        <dsp:cNvSpPr/>
      </dsp:nvSpPr>
      <dsp:spPr>
        <a:xfrm rot="5346197">
          <a:off x="5567713" y="1698323"/>
          <a:ext cx="470508" cy="4452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5668350" y="1685696"/>
        <a:ext cx="267142" cy="336937"/>
      </dsp:txXfrm>
    </dsp:sp>
    <dsp:sp modelId="{C6DB0F53-0168-485E-BA1A-66D6D54A50AF}">
      <dsp:nvSpPr>
        <dsp:cNvPr id="0" name=""/>
        <dsp:cNvSpPr/>
      </dsp:nvSpPr>
      <dsp:spPr>
        <a:xfrm>
          <a:off x="4920898" y="2378078"/>
          <a:ext cx="1795309" cy="10771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CRC exports raw transaction data from MailOne</a:t>
          </a:r>
        </a:p>
      </dsp:txBody>
      <dsp:txXfrm>
        <a:off x="4952448" y="2409628"/>
        <a:ext cx="1732209" cy="1014085"/>
      </dsp:txXfrm>
    </dsp:sp>
    <dsp:sp modelId="{377581D1-6750-476F-9AD0-27EB55D78177}">
      <dsp:nvSpPr>
        <dsp:cNvPr id="0" name=""/>
        <dsp:cNvSpPr/>
      </dsp:nvSpPr>
      <dsp:spPr>
        <a:xfrm rot="10800000">
          <a:off x="4566084" y="2727750"/>
          <a:ext cx="301235" cy="4452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4656454" y="2816797"/>
        <a:ext cx="210865" cy="267142"/>
      </dsp:txXfrm>
    </dsp:sp>
    <dsp:sp modelId="{D86A8DEB-0A0E-40E7-8162-B83B0D64A5B3}">
      <dsp:nvSpPr>
        <dsp:cNvPr id="0" name=""/>
        <dsp:cNvSpPr/>
      </dsp:nvSpPr>
      <dsp:spPr>
        <a:xfrm>
          <a:off x="2693099" y="2344512"/>
          <a:ext cx="1795309" cy="10771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CRC imports raw postage file for processing</a:t>
          </a:r>
        </a:p>
      </dsp:txBody>
      <dsp:txXfrm>
        <a:off x="2724649" y="2376062"/>
        <a:ext cx="1732209" cy="1014085"/>
      </dsp:txXfrm>
    </dsp:sp>
    <dsp:sp modelId="{C5EE869D-B119-4931-952B-154DD04745D5}">
      <dsp:nvSpPr>
        <dsp:cNvPr id="0" name=""/>
        <dsp:cNvSpPr/>
      </dsp:nvSpPr>
      <dsp:spPr>
        <a:xfrm rot="10837443">
          <a:off x="2187996" y="2647152"/>
          <a:ext cx="356953" cy="4452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2295079" y="2736782"/>
        <a:ext cx="249867" cy="267142"/>
      </dsp:txXfrm>
    </dsp:sp>
    <dsp:sp modelId="{1F7A71CC-9FFB-4308-BE50-E32CA9267423}">
      <dsp:nvSpPr>
        <dsp:cNvPr id="0" name=""/>
        <dsp:cNvSpPr/>
      </dsp:nvSpPr>
      <dsp:spPr>
        <a:xfrm>
          <a:off x="224334" y="2317622"/>
          <a:ext cx="1795309" cy="10771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CRC filters data to all transactions by either date/time or start/end</a:t>
          </a:r>
        </a:p>
      </dsp:txBody>
      <dsp:txXfrm>
        <a:off x="255884" y="2349172"/>
        <a:ext cx="1732209" cy="1014085"/>
      </dsp:txXfrm>
    </dsp:sp>
    <dsp:sp modelId="{88ED4E98-4A9C-486D-B80B-7CAAB7159CD0}">
      <dsp:nvSpPr>
        <dsp:cNvPr id="0" name=""/>
        <dsp:cNvSpPr/>
      </dsp:nvSpPr>
      <dsp:spPr>
        <a:xfrm rot="5375750">
          <a:off x="996802" y="3411339"/>
          <a:ext cx="261345" cy="4452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993627" y="3503285"/>
        <a:ext cx="267142" cy="182942"/>
      </dsp:txXfrm>
    </dsp:sp>
    <dsp:sp modelId="{904BCF41-0944-43D9-A822-DF56192797E6}">
      <dsp:nvSpPr>
        <dsp:cNvPr id="0" name=""/>
        <dsp:cNvSpPr/>
      </dsp:nvSpPr>
      <dsp:spPr>
        <a:xfrm>
          <a:off x="235411" y="3887900"/>
          <a:ext cx="1795309" cy="10771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Export File in customer compatible formate to specified Path</a:t>
          </a:r>
        </a:p>
      </dsp:txBody>
      <dsp:txXfrm>
        <a:off x="266961" y="3919450"/>
        <a:ext cx="1732209" cy="1014085"/>
      </dsp:txXfrm>
    </dsp:sp>
    <dsp:sp modelId="{4A1DA85C-DE87-4838-B4DB-3EBDAAB7B5FB}">
      <dsp:nvSpPr>
        <dsp:cNvPr id="0" name=""/>
        <dsp:cNvSpPr/>
      </dsp:nvSpPr>
      <dsp:spPr>
        <a:xfrm rot="35165">
          <a:off x="2177611" y="4216370"/>
          <a:ext cx="353915" cy="4452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177614" y="4304874"/>
        <a:ext cx="247741" cy="267142"/>
      </dsp:txXfrm>
    </dsp:sp>
    <dsp:sp modelId="{53052E2C-A1B2-4506-8D9D-2AC8174F7D9D}">
      <dsp:nvSpPr>
        <dsp:cNvPr id="0" name=""/>
        <dsp:cNvSpPr/>
      </dsp:nvSpPr>
      <dsp:spPr>
        <a:xfrm>
          <a:off x="2698449" y="3913096"/>
          <a:ext cx="1795309" cy="1077185"/>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Quit CRC Program</a:t>
          </a:r>
        </a:p>
      </dsp:txBody>
      <dsp:txXfrm>
        <a:off x="2729999" y="3944646"/>
        <a:ext cx="1732209" cy="1014085"/>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51D988-0B7B-47DA-94BA-9B3B42B01BA2}" type="datetimeFigureOut">
              <a:rPr lang="en-US" smtClean="0"/>
              <a:t>9/8/2019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C35C5E-F60A-4F5D-B73D-00316CB46CF4}" type="slidenum">
              <a:rPr lang="en-US" smtClean="0"/>
              <a:t>‹#›</a:t>
            </a:fld>
            <a:endParaRPr lang="en-US"/>
          </a:p>
        </p:txBody>
      </p:sp>
    </p:spTree>
    <p:extLst>
      <p:ext uri="{BB962C8B-B14F-4D97-AF65-F5344CB8AC3E}">
        <p14:creationId xmlns:p14="http://schemas.microsoft.com/office/powerpoint/2010/main" val="3187047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C35C5E-F60A-4F5D-B73D-00316CB46CF4}" type="slidenum">
              <a:rPr lang="en-US" smtClean="0"/>
              <a:t>1</a:t>
            </a:fld>
            <a:endParaRPr lang="en-US"/>
          </a:p>
        </p:txBody>
      </p:sp>
    </p:spTree>
    <p:extLst>
      <p:ext uri="{BB962C8B-B14F-4D97-AF65-F5344CB8AC3E}">
        <p14:creationId xmlns:p14="http://schemas.microsoft.com/office/powerpoint/2010/main" val="3644036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C35C5E-F60A-4F5D-B73D-00316CB46CF4}" type="slidenum">
              <a:rPr lang="en-US" smtClean="0"/>
              <a:t>2</a:t>
            </a:fld>
            <a:endParaRPr lang="en-US"/>
          </a:p>
        </p:txBody>
      </p:sp>
    </p:spTree>
    <p:extLst>
      <p:ext uri="{BB962C8B-B14F-4D97-AF65-F5344CB8AC3E}">
        <p14:creationId xmlns:p14="http://schemas.microsoft.com/office/powerpoint/2010/main" val="2534326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C35C5E-F60A-4F5D-B73D-00316CB46CF4}" type="slidenum">
              <a:rPr lang="en-US" smtClean="0"/>
              <a:t>3</a:t>
            </a:fld>
            <a:endParaRPr lang="en-US"/>
          </a:p>
        </p:txBody>
      </p:sp>
    </p:spTree>
    <p:extLst>
      <p:ext uri="{BB962C8B-B14F-4D97-AF65-F5344CB8AC3E}">
        <p14:creationId xmlns:p14="http://schemas.microsoft.com/office/powerpoint/2010/main" val="2144359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C35C5E-F60A-4F5D-B73D-00316CB46CF4}" type="slidenum">
              <a:rPr lang="en-US" smtClean="0"/>
              <a:t>4</a:t>
            </a:fld>
            <a:endParaRPr lang="en-US"/>
          </a:p>
        </p:txBody>
      </p:sp>
    </p:spTree>
    <p:extLst>
      <p:ext uri="{BB962C8B-B14F-4D97-AF65-F5344CB8AC3E}">
        <p14:creationId xmlns:p14="http://schemas.microsoft.com/office/powerpoint/2010/main" val="4211863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C35C5E-F60A-4F5D-B73D-00316CB46CF4}" type="slidenum">
              <a:rPr lang="en-US" smtClean="0"/>
              <a:t>5</a:t>
            </a:fld>
            <a:endParaRPr lang="en-US"/>
          </a:p>
        </p:txBody>
      </p:sp>
    </p:spTree>
    <p:extLst>
      <p:ext uri="{BB962C8B-B14F-4D97-AF65-F5344CB8AC3E}">
        <p14:creationId xmlns:p14="http://schemas.microsoft.com/office/powerpoint/2010/main" val="1708508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C35C5E-F60A-4F5D-B73D-00316CB46CF4}" type="slidenum">
              <a:rPr lang="en-US" smtClean="0"/>
              <a:t>6</a:t>
            </a:fld>
            <a:endParaRPr lang="en-US"/>
          </a:p>
        </p:txBody>
      </p:sp>
    </p:spTree>
    <p:extLst>
      <p:ext uri="{BB962C8B-B14F-4D97-AF65-F5344CB8AC3E}">
        <p14:creationId xmlns:p14="http://schemas.microsoft.com/office/powerpoint/2010/main" val="1193308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C35C5E-F60A-4F5D-B73D-00316CB46CF4}" type="slidenum">
              <a:rPr lang="en-US" smtClean="0"/>
              <a:t>10</a:t>
            </a:fld>
            <a:endParaRPr lang="en-US"/>
          </a:p>
        </p:txBody>
      </p:sp>
    </p:spTree>
    <p:extLst>
      <p:ext uri="{BB962C8B-B14F-4D97-AF65-F5344CB8AC3E}">
        <p14:creationId xmlns:p14="http://schemas.microsoft.com/office/powerpoint/2010/main" val="3702985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C35C5E-F60A-4F5D-B73D-00316CB46CF4}" type="slidenum">
              <a:rPr lang="en-US" smtClean="0"/>
              <a:t>11</a:t>
            </a:fld>
            <a:endParaRPr lang="en-US"/>
          </a:p>
        </p:txBody>
      </p:sp>
    </p:spTree>
    <p:extLst>
      <p:ext uri="{BB962C8B-B14F-4D97-AF65-F5344CB8AC3E}">
        <p14:creationId xmlns:p14="http://schemas.microsoft.com/office/powerpoint/2010/main" val="3566898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16307F3-8007-4270-B036-DA8B64F8FC4D}" type="datetimeFigureOut">
              <a:rPr lang="en-US" smtClean="0"/>
              <a:t>9/8/2019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C97690-D9D1-4E7E-973B-564C05F07B26}" type="slidenum">
              <a:rPr lang="en-US" smtClean="0"/>
              <a:t>‹#›</a:t>
            </a:fld>
            <a:endParaRPr lang="en-US"/>
          </a:p>
        </p:txBody>
      </p:sp>
    </p:spTree>
    <p:extLst>
      <p:ext uri="{BB962C8B-B14F-4D97-AF65-F5344CB8AC3E}">
        <p14:creationId xmlns:p14="http://schemas.microsoft.com/office/powerpoint/2010/main" val="570909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6307F3-8007-4270-B036-DA8B64F8FC4D}" type="datetimeFigureOut">
              <a:rPr lang="en-US" smtClean="0"/>
              <a:t>9/8/2019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C97690-D9D1-4E7E-973B-564C05F07B26}" type="slidenum">
              <a:rPr lang="en-US" smtClean="0"/>
              <a:t>‹#›</a:t>
            </a:fld>
            <a:endParaRPr lang="en-US"/>
          </a:p>
        </p:txBody>
      </p:sp>
    </p:spTree>
    <p:extLst>
      <p:ext uri="{BB962C8B-B14F-4D97-AF65-F5344CB8AC3E}">
        <p14:creationId xmlns:p14="http://schemas.microsoft.com/office/powerpoint/2010/main" val="3682190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6307F3-8007-4270-B036-DA8B64F8FC4D}" type="datetimeFigureOut">
              <a:rPr lang="en-US" smtClean="0"/>
              <a:t>9/8/2019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C97690-D9D1-4E7E-973B-564C05F07B26}" type="slidenum">
              <a:rPr lang="en-US" smtClean="0"/>
              <a:t>‹#›</a:t>
            </a:fld>
            <a:endParaRPr lang="en-US"/>
          </a:p>
        </p:txBody>
      </p:sp>
    </p:spTree>
    <p:extLst>
      <p:ext uri="{BB962C8B-B14F-4D97-AF65-F5344CB8AC3E}">
        <p14:creationId xmlns:p14="http://schemas.microsoft.com/office/powerpoint/2010/main" val="2128685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6307F3-8007-4270-B036-DA8B64F8FC4D}" type="datetimeFigureOut">
              <a:rPr lang="en-US" smtClean="0"/>
              <a:t>9/8/2019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C97690-D9D1-4E7E-973B-564C05F07B26}" type="slidenum">
              <a:rPr lang="en-US" smtClean="0"/>
              <a:t>‹#›</a:t>
            </a:fld>
            <a:endParaRPr lang="en-US"/>
          </a:p>
        </p:txBody>
      </p:sp>
    </p:spTree>
    <p:extLst>
      <p:ext uri="{BB962C8B-B14F-4D97-AF65-F5344CB8AC3E}">
        <p14:creationId xmlns:p14="http://schemas.microsoft.com/office/powerpoint/2010/main" val="3591541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16307F3-8007-4270-B036-DA8B64F8FC4D}" type="datetimeFigureOut">
              <a:rPr lang="en-US" smtClean="0"/>
              <a:t>9/8/2019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C97690-D9D1-4E7E-973B-564C05F07B26}" type="slidenum">
              <a:rPr lang="en-US" smtClean="0"/>
              <a:t>‹#›</a:t>
            </a:fld>
            <a:endParaRPr lang="en-US"/>
          </a:p>
        </p:txBody>
      </p:sp>
    </p:spTree>
    <p:extLst>
      <p:ext uri="{BB962C8B-B14F-4D97-AF65-F5344CB8AC3E}">
        <p14:creationId xmlns:p14="http://schemas.microsoft.com/office/powerpoint/2010/main" val="1971603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6307F3-8007-4270-B036-DA8B64F8FC4D}" type="datetimeFigureOut">
              <a:rPr lang="en-US" smtClean="0"/>
              <a:t>9/8/2019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C97690-D9D1-4E7E-973B-564C05F07B26}" type="slidenum">
              <a:rPr lang="en-US" smtClean="0"/>
              <a:t>‹#›</a:t>
            </a:fld>
            <a:endParaRPr lang="en-US"/>
          </a:p>
        </p:txBody>
      </p:sp>
    </p:spTree>
    <p:extLst>
      <p:ext uri="{BB962C8B-B14F-4D97-AF65-F5344CB8AC3E}">
        <p14:creationId xmlns:p14="http://schemas.microsoft.com/office/powerpoint/2010/main" val="2318098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6307F3-8007-4270-B036-DA8B64F8FC4D}" type="datetimeFigureOut">
              <a:rPr lang="en-US" smtClean="0"/>
              <a:t>9/8/2019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C97690-D9D1-4E7E-973B-564C05F07B26}" type="slidenum">
              <a:rPr lang="en-US" smtClean="0"/>
              <a:t>‹#›</a:t>
            </a:fld>
            <a:endParaRPr lang="en-US"/>
          </a:p>
        </p:txBody>
      </p:sp>
    </p:spTree>
    <p:extLst>
      <p:ext uri="{BB962C8B-B14F-4D97-AF65-F5344CB8AC3E}">
        <p14:creationId xmlns:p14="http://schemas.microsoft.com/office/powerpoint/2010/main" val="3060072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6307F3-8007-4270-B036-DA8B64F8FC4D}" type="datetimeFigureOut">
              <a:rPr lang="en-US" smtClean="0"/>
              <a:t>9/8/2019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C97690-D9D1-4E7E-973B-564C05F07B26}" type="slidenum">
              <a:rPr lang="en-US" smtClean="0"/>
              <a:t>‹#›</a:t>
            </a:fld>
            <a:endParaRPr lang="en-US"/>
          </a:p>
        </p:txBody>
      </p:sp>
    </p:spTree>
    <p:extLst>
      <p:ext uri="{BB962C8B-B14F-4D97-AF65-F5344CB8AC3E}">
        <p14:creationId xmlns:p14="http://schemas.microsoft.com/office/powerpoint/2010/main" val="715624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6307F3-8007-4270-B036-DA8B64F8FC4D}" type="datetimeFigureOut">
              <a:rPr lang="en-US" smtClean="0"/>
              <a:t>9/8/2019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C97690-D9D1-4E7E-973B-564C05F07B26}" type="slidenum">
              <a:rPr lang="en-US" smtClean="0"/>
              <a:t>‹#›</a:t>
            </a:fld>
            <a:endParaRPr lang="en-US"/>
          </a:p>
        </p:txBody>
      </p:sp>
    </p:spTree>
    <p:extLst>
      <p:ext uri="{BB962C8B-B14F-4D97-AF65-F5344CB8AC3E}">
        <p14:creationId xmlns:p14="http://schemas.microsoft.com/office/powerpoint/2010/main" val="3244550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6307F3-8007-4270-B036-DA8B64F8FC4D}" type="datetimeFigureOut">
              <a:rPr lang="en-US" smtClean="0"/>
              <a:t>9/8/2019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C97690-D9D1-4E7E-973B-564C05F07B26}" type="slidenum">
              <a:rPr lang="en-US" smtClean="0"/>
              <a:t>‹#›</a:t>
            </a:fld>
            <a:endParaRPr lang="en-US"/>
          </a:p>
        </p:txBody>
      </p:sp>
    </p:spTree>
    <p:extLst>
      <p:ext uri="{BB962C8B-B14F-4D97-AF65-F5344CB8AC3E}">
        <p14:creationId xmlns:p14="http://schemas.microsoft.com/office/powerpoint/2010/main" val="957417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6307F3-8007-4270-B036-DA8B64F8FC4D}" type="datetimeFigureOut">
              <a:rPr lang="en-US" smtClean="0"/>
              <a:t>9/8/2019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C97690-D9D1-4E7E-973B-564C05F07B26}" type="slidenum">
              <a:rPr lang="en-US" smtClean="0"/>
              <a:t>‹#›</a:t>
            </a:fld>
            <a:endParaRPr lang="en-US"/>
          </a:p>
        </p:txBody>
      </p:sp>
    </p:spTree>
    <p:extLst>
      <p:ext uri="{BB962C8B-B14F-4D97-AF65-F5344CB8AC3E}">
        <p14:creationId xmlns:p14="http://schemas.microsoft.com/office/powerpoint/2010/main" val="135287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6307F3-8007-4270-B036-DA8B64F8FC4D}" type="datetimeFigureOut">
              <a:rPr lang="en-US" smtClean="0"/>
              <a:t>9/8/2019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C97690-D9D1-4E7E-973B-564C05F07B26}" type="slidenum">
              <a:rPr lang="en-US" smtClean="0"/>
              <a:t>‹#›</a:t>
            </a:fld>
            <a:endParaRPr lang="en-US"/>
          </a:p>
        </p:txBody>
      </p:sp>
    </p:spTree>
    <p:extLst>
      <p:ext uri="{BB962C8B-B14F-4D97-AF65-F5344CB8AC3E}">
        <p14:creationId xmlns:p14="http://schemas.microsoft.com/office/powerpoint/2010/main" val="3863790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noChangeArrowheads="1"/>
          </p:cNvSpPr>
          <p:nvPr/>
        </p:nvSpPr>
        <p:spPr bwMode="auto">
          <a:xfrm>
            <a:off x="-1" y="0"/>
            <a:ext cx="1524001" cy="6858000"/>
          </a:xfrm>
          <a:prstGeom prst="rect">
            <a:avLst/>
          </a:prstGeom>
          <a:solidFill>
            <a:srgbClr val="2E3640"/>
          </a:solidFill>
          <a:ln>
            <a:noFill/>
          </a:ln>
          <a:effectLst/>
          <a:extLs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rot="0" vert="horz" wrap="square" lIns="36576" tIns="36576" rIns="36576" bIns="36576"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 name="Text Box 6"/>
          <p:cNvSpPr txBox="1">
            <a:spLocks noChangeArrowheads="1"/>
          </p:cNvSpPr>
          <p:nvPr/>
        </p:nvSpPr>
        <p:spPr bwMode="auto">
          <a:xfrm>
            <a:off x="2114549" y="187960"/>
            <a:ext cx="7949545" cy="326571"/>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2600"/>
              </a:lnSpc>
              <a:spcBef>
                <a:spcPts val="0"/>
              </a:spcBef>
              <a:spcAft>
                <a:spcPts val="0"/>
              </a:spcAft>
            </a:pPr>
            <a:r>
              <a:rPr lang="en-US" sz="2400" kern="1400" dirty="0">
                <a:solidFill>
                  <a:srgbClr val="FFFFFE"/>
                </a:solidFill>
                <a:effectLst/>
                <a:latin typeface="Arial" panose="020B0604020202020204" pitchFamily="34" charset="0"/>
                <a:ea typeface="Times New Roman" panose="02020603050405020304" pitchFamily="18" charset="0"/>
              </a:rPr>
              <a:t>Information Technology Solutions</a:t>
            </a:r>
            <a:endParaRPr lang="en-US" sz="1000" kern="1400" dirty="0">
              <a:solidFill>
                <a:srgbClr val="212120"/>
              </a:solidFill>
              <a:effectLst/>
              <a:latin typeface="Times New Roman" panose="02020603050405020304" pitchFamily="18" charset="0"/>
              <a:ea typeface="Times New Roman" panose="02020603050405020304" pitchFamily="18" charset="0"/>
            </a:endParaRPr>
          </a:p>
        </p:txBody>
      </p:sp>
      <p:sp>
        <p:nvSpPr>
          <p:cNvPr id="17" name="Freeform 24"/>
          <p:cNvSpPr>
            <a:spLocks/>
          </p:cNvSpPr>
          <p:nvPr/>
        </p:nvSpPr>
        <p:spPr bwMode="auto">
          <a:xfrm>
            <a:off x="1524000" y="0"/>
            <a:ext cx="10668000" cy="1517780"/>
          </a:xfrm>
          <a:custGeom>
            <a:avLst/>
            <a:gdLst>
              <a:gd name="T0" fmla="*/ 0 w 1944"/>
              <a:gd name="T1" fmla="*/ 0 h 493"/>
              <a:gd name="T2" fmla="*/ 0 w 1944"/>
              <a:gd name="T3" fmla="*/ 493 h 493"/>
              <a:gd name="T4" fmla="*/ 1944 w 1944"/>
              <a:gd name="T5" fmla="*/ 417 h 493"/>
              <a:gd name="T6" fmla="*/ 1944 w 1944"/>
              <a:gd name="T7" fmla="*/ 0 h 493"/>
              <a:gd name="T8" fmla="*/ 0 w 1944"/>
              <a:gd name="T9" fmla="*/ 0 h 493"/>
            </a:gdLst>
            <a:ahLst/>
            <a:cxnLst>
              <a:cxn ang="0">
                <a:pos x="T0" y="T1"/>
              </a:cxn>
              <a:cxn ang="0">
                <a:pos x="T2" y="T3"/>
              </a:cxn>
              <a:cxn ang="0">
                <a:pos x="T4" y="T5"/>
              </a:cxn>
              <a:cxn ang="0">
                <a:pos x="T6" y="T7"/>
              </a:cxn>
              <a:cxn ang="0">
                <a:pos x="T8" y="T9"/>
              </a:cxn>
            </a:cxnLst>
            <a:rect l="0" t="0" r="r" b="b"/>
            <a:pathLst>
              <a:path w="1944" h="493">
                <a:moveTo>
                  <a:pt x="0" y="0"/>
                </a:moveTo>
                <a:cubicBezTo>
                  <a:pt x="0" y="493"/>
                  <a:pt x="0" y="493"/>
                  <a:pt x="0" y="493"/>
                </a:cubicBezTo>
                <a:cubicBezTo>
                  <a:pt x="736" y="359"/>
                  <a:pt x="1422" y="369"/>
                  <a:pt x="1944" y="417"/>
                </a:cubicBezTo>
                <a:cubicBezTo>
                  <a:pt x="1944" y="0"/>
                  <a:pt x="1944" y="0"/>
                  <a:pt x="1944" y="0"/>
                </a:cubicBezTo>
                <a:lnTo>
                  <a:pt x="0" y="0"/>
                </a:lnTo>
                <a:close/>
              </a:path>
            </a:pathLst>
          </a:custGeom>
          <a:gradFill flip="none" rotWithShape="1">
            <a:gsLst>
              <a:gs pos="0">
                <a:srgbClr val="629DD1">
                  <a:lumMod val="67000"/>
                </a:srgbClr>
              </a:gs>
              <a:gs pos="48000">
                <a:srgbClr val="629DD1">
                  <a:lumMod val="97000"/>
                  <a:lumOff val="3000"/>
                </a:srgbClr>
              </a:gs>
              <a:gs pos="100000">
                <a:srgbClr val="629DD1">
                  <a:lumMod val="60000"/>
                  <a:lumOff val="40000"/>
                </a:srgbClr>
              </a:gs>
            </a:gsLst>
            <a:lin ang="5400000" scaled="1"/>
            <a:tileRect/>
          </a:gradFill>
          <a:ln>
            <a:noFill/>
          </a:ln>
          <a:effec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18" name="Freeform 25"/>
          <p:cNvSpPr>
            <a:spLocks/>
          </p:cNvSpPr>
          <p:nvPr/>
        </p:nvSpPr>
        <p:spPr bwMode="auto">
          <a:xfrm>
            <a:off x="0" y="1100455"/>
            <a:ext cx="12192000" cy="482600"/>
          </a:xfrm>
          <a:custGeom>
            <a:avLst/>
            <a:gdLst>
              <a:gd name="T0" fmla="*/ 0 w 2448"/>
              <a:gd name="T1" fmla="*/ 225 h 225"/>
              <a:gd name="T2" fmla="*/ 2448 w 2448"/>
              <a:gd name="T3" fmla="*/ 93 h 225"/>
            </a:gdLst>
            <a:ahLst/>
            <a:cxnLst>
              <a:cxn ang="0">
                <a:pos x="T0" y="T1"/>
              </a:cxn>
              <a:cxn ang="0">
                <a:pos x="T2" y="T3"/>
              </a:cxn>
            </a:cxnLst>
            <a:rect l="0" t="0" r="r" b="b"/>
            <a:pathLst>
              <a:path w="2448" h="225">
                <a:moveTo>
                  <a:pt x="0" y="225"/>
                </a:moveTo>
                <a:cubicBezTo>
                  <a:pt x="937" y="0"/>
                  <a:pt x="1829" y="24"/>
                  <a:pt x="2448" y="93"/>
                </a:cubicBezTo>
              </a:path>
            </a:pathLst>
          </a:custGeom>
          <a:noFill/>
          <a:ln w="6350">
            <a:solidFill>
              <a:srgbClr val="FFFFFE"/>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9" name="Freeform 26"/>
          <p:cNvSpPr>
            <a:spLocks/>
          </p:cNvSpPr>
          <p:nvPr/>
        </p:nvSpPr>
        <p:spPr bwMode="auto">
          <a:xfrm>
            <a:off x="0" y="1043305"/>
            <a:ext cx="12192000" cy="576943"/>
          </a:xfrm>
          <a:custGeom>
            <a:avLst/>
            <a:gdLst>
              <a:gd name="T0" fmla="*/ 0 w 2448"/>
              <a:gd name="T1" fmla="*/ 269 h 269"/>
              <a:gd name="T2" fmla="*/ 2448 w 2448"/>
              <a:gd name="T3" fmla="*/ 47 h 269"/>
            </a:gdLst>
            <a:ahLst/>
            <a:cxnLst>
              <a:cxn ang="0">
                <a:pos x="T0" y="T1"/>
              </a:cxn>
              <a:cxn ang="0">
                <a:pos x="T2" y="T3"/>
              </a:cxn>
            </a:cxnLst>
            <a:rect l="0" t="0" r="r" b="b"/>
            <a:pathLst>
              <a:path w="2448" h="269">
                <a:moveTo>
                  <a:pt x="0" y="269"/>
                </a:moveTo>
                <a:cubicBezTo>
                  <a:pt x="927" y="9"/>
                  <a:pt x="1821" y="0"/>
                  <a:pt x="2448" y="47"/>
                </a:cubicBezTo>
              </a:path>
            </a:pathLst>
          </a:custGeom>
          <a:noFill/>
          <a:ln w="6350">
            <a:solidFill>
              <a:srgbClr val="FFFFFE"/>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0" name="Freeform 27"/>
          <p:cNvSpPr>
            <a:spLocks/>
          </p:cNvSpPr>
          <p:nvPr/>
        </p:nvSpPr>
        <p:spPr bwMode="auto">
          <a:xfrm>
            <a:off x="0" y="932180"/>
            <a:ext cx="12192000" cy="532039"/>
          </a:xfrm>
          <a:custGeom>
            <a:avLst/>
            <a:gdLst>
              <a:gd name="T0" fmla="*/ 2448 w 2448"/>
              <a:gd name="T1" fmla="*/ 56 h 248"/>
              <a:gd name="T2" fmla="*/ 0 w 2448"/>
              <a:gd name="T3" fmla="*/ 248 h 248"/>
            </a:gdLst>
            <a:ahLst/>
            <a:cxnLst>
              <a:cxn ang="0">
                <a:pos x="T0" y="T1"/>
              </a:cxn>
              <a:cxn ang="0">
                <a:pos x="T2" y="T3"/>
              </a:cxn>
            </a:cxnLst>
            <a:rect l="0" t="0" r="r" b="b"/>
            <a:pathLst>
              <a:path w="2448" h="248">
                <a:moveTo>
                  <a:pt x="2448" y="56"/>
                </a:moveTo>
                <a:cubicBezTo>
                  <a:pt x="1822" y="1"/>
                  <a:pt x="929" y="0"/>
                  <a:pt x="0" y="248"/>
                </a:cubicBezTo>
              </a:path>
            </a:pathLst>
          </a:custGeom>
          <a:noFill/>
          <a:ln w="6350">
            <a:solidFill>
              <a:srgbClr val="297FD5">
                <a:lumMod val="75000"/>
              </a:srgbClr>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1" name="Freeform 28"/>
          <p:cNvSpPr>
            <a:spLocks/>
          </p:cNvSpPr>
          <p:nvPr/>
        </p:nvSpPr>
        <p:spPr bwMode="auto">
          <a:xfrm>
            <a:off x="0" y="1043306"/>
            <a:ext cx="12192000" cy="527504"/>
          </a:xfrm>
          <a:custGeom>
            <a:avLst/>
            <a:gdLst>
              <a:gd name="T0" fmla="*/ 0 w 2448"/>
              <a:gd name="T1" fmla="*/ 246 h 246"/>
              <a:gd name="T2" fmla="*/ 2448 w 2448"/>
              <a:gd name="T3" fmla="*/ 59 h 246"/>
            </a:gdLst>
            <a:ahLst/>
            <a:cxnLst>
              <a:cxn ang="0">
                <a:pos x="T0" y="T1"/>
              </a:cxn>
              <a:cxn ang="0">
                <a:pos x="T2" y="T3"/>
              </a:cxn>
            </a:cxnLst>
            <a:rect l="0" t="0" r="r" b="b"/>
            <a:pathLst>
              <a:path w="2448" h="246">
                <a:moveTo>
                  <a:pt x="0" y="246"/>
                </a:moveTo>
                <a:cubicBezTo>
                  <a:pt x="930" y="0"/>
                  <a:pt x="1822" y="3"/>
                  <a:pt x="2448" y="59"/>
                </a:cubicBezTo>
              </a:path>
            </a:pathLst>
          </a:custGeom>
          <a:noFill/>
          <a:ln w="6350">
            <a:solidFill>
              <a:srgbClr val="FFFFFE"/>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 name="Freeform 29"/>
          <p:cNvSpPr>
            <a:spLocks/>
          </p:cNvSpPr>
          <p:nvPr/>
        </p:nvSpPr>
        <p:spPr bwMode="auto">
          <a:xfrm>
            <a:off x="0" y="1160145"/>
            <a:ext cx="12192000" cy="532039"/>
          </a:xfrm>
          <a:custGeom>
            <a:avLst/>
            <a:gdLst>
              <a:gd name="T0" fmla="*/ 0 w 2448"/>
              <a:gd name="T1" fmla="*/ 248 h 248"/>
              <a:gd name="T2" fmla="*/ 2448 w 2448"/>
              <a:gd name="T3" fmla="*/ 55 h 248"/>
            </a:gdLst>
            <a:ahLst/>
            <a:cxnLst>
              <a:cxn ang="0">
                <a:pos x="T0" y="T1"/>
              </a:cxn>
              <a:cxn ang="0">
                <a:pos x="T2" y="T3"/>
              </a:cxn>
            </a:cxnLst>
            <a:rect l="0" t="0" r="r" b="b"/>
            <a:pathLst>
              <a:path w="2448" h="248">
                <a:moveTo>
                  <a:pt x="0" y="248"/>
                </a:moveTo>
                <a:cubicBezTo>
                  <a:pt x="929" y="0"/>
                  <a:pt x="1821" y="1"/>
                  <a:pt x="2448" y="55"/>
                </a:cubicBezTo>
              </a:path>
            </a:pathLst>
          </a:custGeom>
          <a:noFill/>
          <a:ln w="6350">
            <a:solidFill>
              <a:srgbClr val="4A66AC"/>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 name="Title 22"/>
          <p:cNvSpPr>
            <a:spLocks noGrp="1"/>
          </p:cNvSpPr>
          <p:nvPr>
            <p:ph type="ctrTitle"/>
          </p:nvPr>
        </p:nvSpPr>
        <p:spPr>
          <a:xfrm>
            <a:off x="2138351" y="1705740"/>
            <a:ext cx="7901940" cy="1686794"/>
          </a:xfrm>
        </p:spPr>
        <p:txBody>
          <a:bodyPr>
            <a:normAutofit fontScale="90000"/>
          </a:bodyPr>
          <a:lstStyle/>
          <a:p>
            <a:r>
              <a:rPr lang="en-US" sz="5400" dirty="0">
                <a:latin typeface="Arial" panose="020B0604020202020204" pitchFamily="34" charset="0"/>
                <a:cs typeface="Arial" panose="020B0604020202020204" pitchFamily="34" charset="0"/>
              </a:rPr>
              <a:t>Form and Postal Utilities Cost Recovery Connector</a:t>
            </a:r>
          </a:p>
        </p:txBody>
      </p:sp>
      <p:sp>
        <p:nvSpPr>
          <p:cNvPr id="27" name="Subtitle 26"/>
          <p:cNvSpPr>
            <a:spLocks noGrp="1"/>
          </p:cNvSpPr>
          <p:nvPr>
            <p:ph type="subTitle" idx="1"/>
          </p:nvPr>
        </p:nvSpPr>
        <p:spPr>
          <a:xfrm>
            <a:off x="2935583" y="3392534"/>
            <a:ext cx="7128511" cy="1285875"/>
          </a:xfrm>
        </p:spPr>
        <p:txBody>
          <a:bodyPr/>
          <a:lstStyle/>
          <a:p>
            <a:r>
              <a:rPr lang="en-US" dirty="0"/>
              <a:t>An add-on for </a:t>
            </a:r>
            <a:r>
              <a:rPr lang="en-US" dirty="0" err="1"/>
              <a:t>MailOne</a:t>
            </a:r>
            <a:endParaRPr lang="en-US" dirty="0"/>
          </a:p>
        </p:txBody>
      </p:sp>
      <p:pic>
        <p:nvPicPr>
          <p:cNvPr id="26" name="Picture 25"/>
          <p:cNvPicPr>
            <a:picLocks noChangeAspect="1"/>
          </p:cNvPicPr>
          <p:nvPr/>
        </p:nvPicPr>
        <p:blipFill>
          <a:blip r:embed="rId3"/>
          <a:stretch>
            <a:fillRect/>
          </a:stretch>
        </p:blipFill>
        <p:spPr>
          <a:xfrm>
            <a:off x="10668000" y="1395329"/>
            <a:ext cx="1048603" cy="688908"/>
          </a:xfrm>
          <a:prstGeom prst="rect">
            <a:avLst/>
          </a:prstGeom>
        </p:spPr>
      </p:pic>
    </p:spTree>
    <p:extLst>
      <p:ext uri="{BB962C8B-B14F-4D97-AF65-F5344CB8AC3E}">
        <p14:creationId xmlns:p14="http://schemas.microsoft.com/office/powerpoint/2010/main" val="3138361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5"/>
          <a:stretch>
            <a:fillRect/>
          </a:stretch>
        </p:blipFill>
        <p:spPr>
          <a:xfrm>
            <a:off x="0" y="-5906"/>
            <a:ext cx="12192000" cy="6854572"/>
          </a:xfrm>
          <a:prstGeom prst="rect">
            <a:avLst/>
          </a:prstGeom>
        </p:spPr>
      </p:pic>
      <p:sp>
        <p:nvSpPr>
          <p:cNvPr id="2" name="Title 1"/>
          <p:cNvSpPr>
            <a:spLocks noGrp="1"/>
          </p:cNvSpPr>
          <p:nvPr>
            <p:ph type="title"/>
          </p:nvPr>
        </p:nvSpPr>
        <p:spPr>
          <a:xfrm>
            <a:off x="-801073" y="9334"/>
            <a:ext cx="9677400" cy="1325563"/>
          </a:xfrm>
        </p:spPr>
        <p:txBody>
          <a:bodyPr>
            <a:normAutofit/>
          </a:bodyPr>
          <a:lstStyle/>
          <a:p>
            <a:pPr algn="ctr"/>
            <a:r>
              <a:rPr lang="en-US" sz="3600" b="1" dirty="0">
                <a:latin typeface="+mn-lt"/>
                <a:cs typeface="Arial" panose="020B0604020202020204" pitchFamily="34" charset="0"/>
              </a:rPr>
              <a:t>The Ease of Exporting</a:t>
            </a:r>
          </a:p>
        </p:txBody>
      </p:sp>
      <p:pic>
        <p:nvPicPr>
          <p:cNvPr id="9" name="CRC Export">
            <a:hlinkClick r:id="" action="ppaction://media"/>
            <a:extLst>
              <a:ext uri="{FF2B5EF4-FFF2-40B4-BE49-F238E27FC236}">
                <a16:creationId xmlns:a16="http://schemas.microsoft.com/office/drawing/2014/main" id="{3E27BF9B-3744-41B9-B6FF-AEF930FF3CDE}"/>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2219324" y="1689100"/>
            <a:ext cx="8467725" cy="4877244"/>
          </a:xfrm>
        </p:spPr>
      </p:pic>
    </p:spTree>
    <p:extLst>
      <p:ext uri="{BB962C8B-B14F-4D97-AF65-F5344CB8AC3E}">
        <p14:creationId xmlns:p14="http://schemas.microsoft.com/office/powerpoint/2010/main" val="164942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8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noChangeArrowheads="1"/>
          </p:cNvSpPr>
          <p:nvPr/>
        </p:nvSpPr>
        <p:spPr bwMode="auto">
          <a:xfrm>
            <a:off x="-1" y="0"/>
            <a:ext cx="1524001" cy="6858000"/>
          </a:xfrm>
          <a:prstGeom prst="rect">
            <a:avLst/>
          </a:prstGeom>
          <a:solidFill>
            <a:srgbClr val="2E3640"/>
          </a:solidFill>
          <a:ln>
            <a:noFill/>
          </a:ln>
          <a:effectLst/>
          <a:extLs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rot="0" vert="horz" wrap="square" lIns="36576" tIns="36576" rIns="36576" bIns="36576"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 name="Text Box 6"/>
          <p:cNvSpPr txBox="1">
            <a:spLocks noChangeArrowheads="1"/>
          </p:cNvSpPr>
          <p:nvPr/>
        </p:nvSpPr>
        <p:spPr bwMode="auto">
          <a:xfrm>
            <a:off x="2114549" y="187960"/>
            <a:ext cx="7949545" cy="326571"/>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2600"/>
              </a:lnSpc>
              <a:spcBef>
                <a:spcPts val="0"/>
              </a:spcBef>
              <a:spcAft>
                <a:spcPts val="0"/>
              </a:spcAft>
            </a:pPr>
            <a:r>
              <a:rPr lang="en-US" sz="2400" kern="1400" dirty="0">
                <a:solidFill>
                  <a:srgbClr val="FFFFFE"/>
                </a:solidFill>
                <a:effectLst/>
                <a:latin typeface="Arial" panose="020B0604020202020204" pitchFamily="34" charset="0"/>
                <a:ea typeface="Times New Roman" panose="02020603050405020304" pitchFamily="18" charset="0"/>
              </a:rPr>
              <a:t>Information Technology Solutions</a:t>
            </a:r>
            <a:endParaRPr lang="en-US" sz="1000" kern="1400" dirty="0">
              <a:solidFill>
                <a:srgbClr val="212120"/>
              </a:solidFill>
              <a:effectLst/>
              <a:latin typeface="Times New Roman" panose="02020603050405020304" pitchFamily="18" charset="0"/>
              <a:ea typeface="Times New Roman" panose="02020603050405020304" pitchFamily="18" charset="0"/>
            </a:endParaRPr>
          </a:p>
        </p:txBody>
      </p:sp>
      <p:sp>
        <p:nvSpPr>
          <p:cNvPr id="17" name="Freeform 24"/>
          <p:cNvSpPr>
            <a:spLocks/>
          </p:cNvSpPr>
          <p:nvPr/>
        </p:nvSpPr>
        <p:spPr bwMode="auto">
          <a:xfrm>
            <a:off x="1524000" y="0"/>
            <a:ext cx="10668000" cy="1517780"/>
          </a:xfrm>
          <a:custGeom>
            <a:avLst/>
            <a:gdLst>
              <a:gd name="T0" fmla="*/ 0 w 1944"/>
              <a:gd name="T1" fmla="*/ 0 h 493"/>
              <a:gd name="T2" fmla="*/ 0 w 1944"/>
              <a:gd name="T3" fmla="*/ 493 h 493"/>
              <a:gd name="T4" fmla="*/ 1944 w 1944"/>
              <a:gd name="T5" fmla="*/ 417 h 493"/>
              <a:gd name="T6" fmla="*/ 1944 w 1944"/>
              <a:gd name="T7" fmla="*/ 0 h 493"/>
              <a:gd name="T8" fmla="*/ 0 w 1944"/>
              <a:gd name="T9" fmla="*/ 0 h 493"/>
            </a:gdLst>
            <a:ahLst/>
            <a:cxnLst>
              <a:cxn ang="0">
                <a:pos x="T0" y="T1"/>
              </a:cxn>
              <a:cxn ang="0">
                <a:pos x="T2" y="T3"/>
              </a:cxn>
              <a:cxn ang="0">
                <a:pos x="T4" y="T5"/>
              </a:cxn>
              <a:cxn ang="0">
                <a:pos x="T6" y="T7"/>
              </a:cxn>
              <a:cxn ang="0">
                <a:pos x="T8" y="T9"/>
              </a:cxn>
            </a:cxnLst>
            <a:rect l="0" t="0" r="r" b="b"/>
            <a:pathLst>
              <a:path w="1944" h="493">
                <a:moveTo>
                  <a:pt x="0" y="0"/>
                </a:moveTo>
                <a:cubicBezTo>
                  <a:pt x="0" y="493"/>
                  <a:pt x="0" y="493"/>
                  <a:pt x="0" y="493"/>
                </a:cubicBezTo>
                <a:cubicBezTo>
                  <a:pt x="736" y="359"/>
                  <a:pt x="1422" y="369"/>
                  <a:pt x="1944" y="417"/>
                </a:cubicBezTo>
                <a:cubicBezTo>
                  <a:pt x="1944" y="0"/>
                  <a:pt x="1944" y="0"/>
                  <a:pt x="1944" y="0"/>
                </a:cubicBezTo>
                <a:lnTo>
                  <a:pt x="0" y="0"/>
                </a:lnTo>
                <a:close/>
              </a:path>
            </a:pathLst>
          </a:custGeom>
          <a:gradFill flip="none" rotWithShape="1">
            <a:gsLst>
              <a:gs pos="0">
                <a:srgbClr val="629DD1">
                  <a:lumMod val="67000"/>
                </a:srgbClr>
              </a:gs>
              <a:gs pos="48000">
                <a:srgbClr val="629DD1">
                  <a:lumMod val="97000"/>
                  <a:lumOff val="3000"/>
                </a:srgbClr>
              </a:gs>
              <a:gs pos="100000">
                <a:srgbClr val="629DD1">
                  <a:lumMod val="60000"/>
                  <a:lumOff val="40000"/>
                </a:srgbClr>
              </a:gs>
            </a:gsLst>
            <a:lin ang="5400000" scaled="1"/>
            <a:tileRect/>
          </a:gradFill>
          <a:ln>
            <a:noFill/>
          </a:ln>
          <a:effec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18" name="Freeform 25"/>
          <p:cNvSpPr>
            <a:spLocks/>
          </p:cNvSpPr>
          <p:nvPr/>
        </p:nvSpPr>
        <p:spPr bwMode="auto">
          <a:xfrm>
            <a:off x="0" y="1100455"/>
            <a:ext cx="12192000" cy="482600"/>
          </a:xfrm>
          <a:custGeom>
            <a:avLst/>
            <a:gdLst>
              <a:gd name="T0" fmla="*/ 0 w 2448"/>
              <a:gd name="T1" fmla="*/ 225 h 225"/>
              <a:gd name="T2" fmla="*/ 2448 w 2448"/>
              <a:gd name="T3" fmla="*/ 93 h 225"/>
            </a:gdLst>
            <a:ahLst/>
            <a:cxnLst>
              <a:cxn ang="0">
                <a:pos x="T0" y="T1"/>
              </a:cxn>
              <a:cxn ang="0">
                <a:pos x="T2" y="T3"/>
              </a:cxn>
            </a:cxnLst>
            <a:rect l="0" t="0" r="r" b="b"/>
            <a:pathLst>
              <a:path w="2448" h="225">
                <a:moveTo>
                  <a:pt x="0" y="225"/>
                </a:moveTo>
                <a:cubicBezTo>
                  <a:pt x="937" y="0"/>
                  <a:pt x="1829" y="24"/>
                  <a:pt x="2448" y="93"/>
                </a:cubicBezTo>
              </a:path>
            </a:pathLst>
          </a:custGeom>
          <a:noFill/>
          <a:ln w="6350">
            <a:solidFill>
              <a:srgbClr val="FFFFFE"/>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9" name="Freeform 26"/>
          <p:cNvSpPr>
            <a:spLocks/>
          </p:cNvSpPr>
          <p:nvPr/>
        </p:nvSpPr>
        <p:spPr bwMode="auto">
          <a:xfrm>
            <a:off x="0" y="1043305"/>
            <a:ext cx="12192000" cy="576943"/>
          </a:xfrm>
          <a:custGeom>
            <a:avLst/>
            <a:gdLst>
              <a:gd name="T0" fmla="*/ 0 w 2448"/>
              <a:gd name="T1" fmla="*/ 269 h 269"/>
              <a:gd name="T2" fmla="*/ 2448 w 2448"/>
              <a:gd name="T3" fmla="*/ 47 h 269"/>
            </a:gdLst>
            <a:ahLst/>
            <a:cxnLst>
              <a:cxn ang="0">
                <a:pos x="T0" y="T1"/>
              </a:cxn>
              <a:cxn ang="0">
                <a:pos x="T2" y="T3"/>
              </a:cxn>
            </a:cxnLst>
            <a:rect l="0" t="0" r="r" b="b"/>
            <a:pathLst>
              <a:path w="2448" h="269">
                <a:moveTo>
                  <a:pt x="0" y="269"/>
                </a:moveTo>
                <a:cubicBezTo>
                  <a:pt x="927" y="9"/>
                  <a:pt x="1821" y="0"/>
                  <a:pt x="2448" y="47"/>
                </a:cubicBezTo>
              </a:path>
            </a:pathLst>
          </a:custGeom>
          <a:noFill/>
          <a:ln w="6350">
            <a:solidFill>
              <a:srgbClr val="FFFFFE"/>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0" name="Freeform 27"/>
          <p:cNvSpPr>
            <a:spLocks/>
          </p:cNvSpPr>
          <p:nvPr/>
        </p:nvSpPr>
        <p:spPr bwMode="auto">
          <a:xfrm>
            <a:off x="0" y="932180"/>
            <a:ext cx="12192000" cy="532039"/>
          </a:xfrm>
          <a:custGeom>
            <a:avLst/>
            <a:gdLst>
              <a:gd name="T0" fmla="*/ 2448 w 2448"/>
              <a:gd name="T1" fmla="*/ 56 h 248"/>
              <a:gd name="T2" fmla="*/ 0 w 2448"/>
              <a:gd name="T3" fmla="*/ 248 h 248"/>
            </a:gdLst>
            <a:ahLst/>
            <a:cxnLst>
              <a:cxn ang="0">
                <a:pos x="T0" y="T1"/>
              </a:cxn>
              <a:cxn ang="0">
                <a:pos x="T2" y="T3"/>
              </a:cxn>
            </a:cxnLst>
            <a:rect l="0" t="0" r="r" b="b"/>
            <a:pathLst>
              <a:path w="2448" h="248">
                <a:moveTo>
                  <a:pt x="2448" y="56"/>
                </a:moveTo>
                <a:cubicBezTo>
                  <a:pt x="1822" y="1"/>
                  <a:pt x="929" y="0"/>
                  <a:pt x="0" y="248"/>
                </a:cubicBezTo>
              </a:path>
            </a:pathLst>
          </a:custGeom>
          <a:noFill/>
          <a:ln w="6350">
            <a:solidFill>
              <a:srgbClr val="297FD5">
                <a:lumMod val="75000"/>
              </a:srgbClr>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1" name="Freeform 28"/>
          <p:cNvSpPr>
            <a:spLocks/>
          </p:cNvSpPr>
          <p:nvPr/>
        </p:nvSpPr>
        <p:spPr bwMode="auto">
          <a:xfrm>
            <a:off x="0" y="1043306"/>
            <a:ext cx="12192000" cy="527504"/>
          </a:xfrm>
          <a:custGeom>
            <a:avLst/>
            <a:gdLst>
              <a:gd name="T0" fmla="*/ 0 w 2448"/>
              <a:gd name="T1" fmla="*/ 246 h 246"/>
              <a:gd name="T2" fmla="*/ 2448 w 2448"/>
              <a:gd name="T3" fmla="*/ 59 h 246"/>
            </a:gdLst>
            <a:ahLst/>
            <a:cxnLst>
              <a:cxn ang="0">
                <a:pos x="T0" y="T1"/>
              </a:cxn>
              <a:cxn ang="0">
                <a:pos x="T2" y="T3"/>
              </a:cxn>
            </a:cxnLst>
            <a:rect l="0" t="0" r="r" b="b"/>
            <a:pathLst>
              <a:path w="2448" h="246">
                <a:moveTo>
                  <a:pt x="0" y="246"/>
                </a:moveTo>
                <a:cubicBezTo>
                  <a:pt x="930" y="0"/>
                  <a:pt x="1822" y="3"/>
                  <a:pt x="2448" y="59"/>
                </a:cubicBezTo>
              </a:path>
            </a:pathLst>
          </a:custGeom>
          <a:noFill/>
          <a:ln w="6350">
            <a:solidFill>
              <a:srgbClr val="FFFFFE"/>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 name="Freeform 29"/>
          <p:cNvSpPr>
            <a:spLocks/>
          </p:cNvSpPr>
          <p:nvPr/>
        </p:nvSpPr>
        <p:spPr bwMode="auto">
          <a:xfrm>
            <a:off x="0" y="1160145"/>
            <a:ext cx="12192000" cy="532039"/>
          </a:xfrm>
          <a:custGeom>
            <a:avLst/>
            <a:gdLst>
              <a:gd name="T0" fmla="*/ 0 w 2448"/>
              <a:gd name="T1" fmla="*/ 248 h 248"/>
              <a:gd name="T2" fmla="*/ 2448 w 2448"/>
              <a:gd name="T3" fmla="*/ 55 h 248"/>
            </a:gdLst>
            <a:ahLst/>
            <a:cxnLst>
              <a:cxn ang="0">
                <a:pos x="T0" y="T1"/>
              </a:cxn>
              <a:cxn ang="0">
                <a:pos x="T2" y="T3"/>
              </a:cxn>
            </a:cxnLst>
            <a:rect l="0" t="0" r="r" b="b"/>
            <a:pathLst>
              <a:path w="2448" h="248">
                <a:moveTo>
                  <a:pt x="0" y="248"/>
                </a:moveTo>
                <a:cubicBezTo>
                  <a:pt x="929" y="0"/>
                  <a:pt x="1821" y="1"/>
                  <a:pt x="2448" y="55"/>
                </a:cubicBezTo>
              </a:path>
            </a:pathLst>
          </a:custGeom>
          <a:noFill/>
          <a:ln w="6350">
            <a:solidFill>
              <a:srgbClr val="4A66AC"/>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3" name="Title 22"/>
          <p:cNvSpPr>
            <a:spLocks noGrp="1"/>
          </p:cNvSpPr>
          <p:nvPr>
            <p:ph type="ctrTitle"/>
          </p:nvPr>
        </p:nvSpPr>
        <p:spPr>
          <a:xfrm>
            <a:off x="2138351" y="1705740"/>
            <a:ext cx="7901940" cy="1686794"/>
          </a:xfrm>
        </p:spPr>
        <p:txBody>
          <a:bodyPr>
            <a:normAutofit fontScale="90000"/>
          </a:bodyPr>
          <a:lstStyle/>
          <a:p>
            <a:r>
              <a:rPr lang="en-US" sz="5400" dirty="0">
                <a:latin typeface="Arial" panose="020B0604020202020204" pitchFamily="34" charset="0"/>
                <a:cs typeface="Arial" panose="020B0604020202020204" pitchFamily="34" charset="0"/>
              </a:rPr>
              <a:t>Form and Postal Utilities Cost Recovery Connector</a:t>
            </a:r>
          </a:p>
        </p:txBody>
      </p:sp>
      <p:sp>
        <p:nvSpPr>
          <p:cNvPr id="27" name="Subtitle 26"/>
          <p:cNvSpPr>
            <a:spLocks noGrp="1"/>
          </p:cNvSpPr>
          <p:nvPr>
            <p:ph type="subTitle" idx="1"/>
          </p:nvPr>
        </p:nvSpPr>
        <p:spPr>
          <a:xfrm>
            <a:off x="2935583" y="3392534"/>
            <a:ext cx="7128511" cy="1285875"/>
          </a:xfrm>
        </p:spPr>
        <p:txBody>
          <a:bodyPr/>
          <a:lstStyle/>
          <a:p>
            <a:r>
              <a:rPr lang="en-US" dirty="0"/>
              <a:t>An add-on for </a:t>
            </a:r>
            <a:r>
              <a:rPr lang="en-US" dirty="0" err="1"/>
              <a:t>MailOne</a:t>
            </a:r>
            <a:endParaRPr lang="en-US" dirty="0"/>
          </a:p>
        </p:txBody>
      </p:sp>
      <p:pic>
        <p:nvPicPr>
          <p:cNvPr id="26" name="Picture 25"/>
          <p:cNvPicPr>
            <a:picLocks noChangeAspect="1"/>
          </p:cNvPicPr>
          <p:nvPr/>
        </p:nvPicPr>
        <p:blipFill>
          <a:blip r:embed="rId3"/>
          <a:stretch>
            <a:fillRect/>
          </a:stretch>
        </p:blipFill>
        <p:spPr>
          <a:xfrm>
            <a:off x="10668000" y="1395329"/>
            <a:ext cx="1048603" cy="688908"/>
          </a:xfrm>
          <a:prstGeom prst="rect">
            <a:avLst/>
          </a:prstGeom>
        </p:spPr>
      </p:pic>
      <p:sp>
        <p:nvSpPr>
          <p:cNvPr id="3" name="TextBox 2">
            <a:extLst>
              <a:ext uri="{FF2B5EF4-FFF2-40B4-BE49-F238E27FC236}">
                <a16:creationId xmlns:a16="http://schemas.microsoft.com/office/drawing/2014/main" id="{D8086B63-65D2-4F3E-B950-8D61998E080D}"/>
              </a:ext>
            </a:extLst>
          </p:cNvPr>
          <p:cNvSpPr txBox="1"/>
          <p:nvPr/>
        </p:nvSpPr>
        <p:spPr>
          <a:xfrm>
            <a:off x="1588655" y="4602274"/>
            <a:ext cx="10483272" cy="1077218"/>
          </a:xfrm>
          <a:prstGeom prst="rect">
            <a:avLst/>
          </a:prstGeom>
          <a:noFill/>
        </p:spPr>
        <p:txBody>
          <a:bodyPr wrap="square" rtlCol="0">
            <a:spAutoFit/>
          </a:bodyPr>
          <a:lstStyle/>
          <a:p>
            <a:pPr algn="ctr"/>
            <a:r>
              <a:rPr lang="en-US" sz="3200" dirty="0"/>
              <a:t>FP postage meter, MailOne and the Cost Recovery Connector. A single end to end postage processing cost recovery solution.</a:t>
            </a:r>
          </a:p>
        </p:txBody>
      </p:sp>
    </p:spTree>
    <p:extLst>
      <p:ext uri="{BB962C8B-B14F-4D97-AF65-F5344CB8AC3E}">
        <p14:creationId xmlns:p14="http://schemas.microsoft.com/office/powerpoint/2010/main" val="4039485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noChangeArrowheads="1"/>
          </p:cNvSpPr>
          <p:nvPr/>
        </p:nvSpPr>
        <p:spPr bwMode="auto">
          <a:xfrm>
            <a:off x="-1" y="0"/>
            <a:ext cx="1524001" cy="6858000"/>
          </a:xfrm>
          <a:prstGeom prst="rect">
            <a:avLst/>
          </a:prstGeom>
          <a:solidFill>
            <a:srgbClr val="2E3640"/>
          </a:solidFill>
          <a:ln>
            <a:noFill/>
          </a:ln>
          <a:effectLst/>
          <a:extLs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rot="0" vert="horz" wrap="square" lIns="36576" tIns="36576" rIns="36576" bIns="36576"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 name="Text Box 6"/>
          <p:cNvSpPr txBox="1">
            <a:spLocks noChangeArrowheads="1"/>
          </p:cNvSpPr>
          <p:nvPr/>
        </p:nvSpPr>
        <p:spPr bwMode="auto">
          <a:xfrm>
            <a:off x="2114549" y="187960"/>
            <a:ext cx="7949545" cy="326571"/>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2600"/>
              </a:lnSpc>
              <a:spcBef>
                <a:spcPts val="0"/>
              </a:spcBef>
              <a:spcAft>
                <a:spcPts val="0"/>
              </a:spcAft>
            </a:pPr>
            <a:r>
              <a:rPr lang="en-US" sz="2400" kern="1400" dirty="0">
                <a:solidFill>
                  <a:srgbClr val="FFFFFE"/>
                </a:solidFill>
                <a:effectLst/>
                <a:latin typeface="Arial" panose="020B0604020202020204" pitchFamily="34" charset="0"/>
                <a:ea typeface="Times New Roman" panose="02020603050405020304" pitchFamily="18" charset="0"/>
              </a:rPr>
              <a:t>Information Technology Solutions</a:t>
            </a:r>
            <a:endParaRPr lang="en-US" sz="1000" kern="1400" dirty="0">
              <a:solidFill>
                <a:srgbClr val="212120"/>
              </a:solidFill>
              <a:effectLst/>
              <a:latin typeface="Times New Roman" panose="02020603050405020304" pitchFamily="18" charset="0"/>
              <a:ea typeface="Times New Roman" panose="02020603050405020304" pitchFamily="18" charset="0"/>
            </a:endParaRPr>
          </a:p>
        </p:txBody>
      </p:sp>
      <p:sp>
        <p:nvSpPr>
          <p:cNvPr id="17" name="Freeform 24"/>
          <p:cNvSpPr>
            <a:spLocks/>
          </p:cNvSpPr>
          <p:nvPr/>
        </p:nvSpPr>
        <p:spPr bwMode="auto">
          <a:xfrm>
            <a:off x="1524000" y="0"/>
            <a:ext cx="10668000" cy="1517780"/>
          </a:xfrm>
          <a:custGeom>
            <a:avLst/>
            <a:gdLst>
              <a:gd name="T0" fmla="*/ 0 w 1944"/>
              <a:gd name="T1" fmla="*/ 0 h 493"/>
              <a:gd name="T2" fmla="*/ 0 w 1944"/>
              <a:gd name="T3" fmla="*/ 493 h 493"/>
              <a:gd name="T4" fmla="*/ 1944 w 1944"/>
              <a:gd name="T5" fmla="*/ 417 h 493"/>
              <a:gd name="T6" fmla="*/ 1944 w 1944"/>
              <a:gd name="T7" fmla="*/ 0 h 493"/>
              <a:gd name="T8" fmla="*/ 0 w 1944"/>
              <a:gd name="T9" fmla="*/ 0 h 493"/>
            </a:gdLst>
            <a:ahLst/>
            <a:cxnLst>
              <a:cxn ang="0">
                <a:pos x="T0" y="T1"/>
              </a:cxn>
              <a:cxn ang="0">
                <a:pos x="T2" y="T3"/>
              </a:cxn>
              <a:cxn ang="0">
                <a:pos x="T4" y="T5"/>
              </a:cxn>
              <a:cxn ang="0">
                <a:pos x="T6" y="T7"/>
              </a:cxn>
              <a:cxn ang="0">
                <a:pos x="T8" y="T9"/>
              </a:cxn>
            </a:cxnLst>
            <a:rect l="0" t="0" r="r" b="b"/>
            <a:pathLst>
              <a:path w="1944" h="493">
                <a:moveTo>
                  <a:pt x="0" y="0"/>
                </a:moveTo>
                <a:cubicBezTo>
                  <a:pt x="0" y="493"/>
                  <a:pt x="0" y="493"/>
                  <a:pt x="0" y="493"/>
                </a:cubicBezTo>
                <a:cubicBezTo>
                  <a:pt x="736" y="359"/>
                  <a:pt x="1422" y="369"/>
                  <a:pt x="1944" y="417"/>
                </a:cubicBezTo>
                <a:cubicBezTo>
                  <a:pt x="1944" y="0"/>
                  <a:pt x="1944" y="0"/>
                  <a:pt x="1944" y="0"/>
                </a:cubicBezTo>
                <a:lnTo>
                  <a:pt x="0" y="0"/>
                </a:lnTo>
                <a:close/>
              </a:path>
            </a:pathLst>
          </a:custGeom>
          <a:gradFill flip="none" rotWithShape="1">
            <a:gsLst>
              <a:gs pos="0">
                <a:srgbClr val="629DD1">
                  <a:lumMod val="67000"/>
                </a:srgbClr>
              </a:gs>
              <a:gs pos="48000">
                <a:srgbClr val="629DD1">
                  <a:lumMod val="97000"/>
                  <a:lumOff val="3000"/>
                </a:srgbClr>
              </a:gs>
              <a:gs pos="100000">
                <a:srgbClr val="629DD1">
                  <a:lumMod val="60000"/>
                  <a:lumOff val="40000"/>
                </a:srgbClr>
              </a:gs>
            </a:gsLst>
            <a:lin ang="5400000" scaled="1"/>
            <a:tileRect/>
          </a:gradFill>
          <a:ln>
            <a:noFill/>
          </a:ln>
          <a:effec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18" name="Freeform 25"/>
          <p:cNvSpPr>
            <a:spLocks/>
          </p:cNvSpPr>
          <p:nvPr/>
        </p:nvSpPr>
        <p:spPr bwMode="auto">
          <a:xfrm>
            <a:off x="0" y="1100455"/>
            <a:ext cx="12192000" cy="482600"/>
          </a:xfrm>
          <a:custGeom>
            <a:avLst/>
            <a:gdLst>
              <a:gd name="T0" fmla="*/ 0 w 2448"/>
              <a:gd name="T1" fmla="*/ 225 h 225"/>
              <a:gd name="T2" fmla="*/ 2448 w 2448"/>
              <a:gd name="T3" fmla="*/ 93 h 225"/>
            </a:gdLst>
            <a:ahLst/>
            <a:cxnLst>
              <a:cxn ang="0">
                <a:pos x="T0" y="T1"/>
              </a:cxn>
              <a:cxn ang="0">
                <a:pos x="T2" y="T3"/>
              </a:cxn>
            </a:cxnLst>
            <a:rect l="0" t="0" r="r" b="b"/>
            <a:pathLst>
              <a:path w="2448" h="225">
                <a:moveTo>
                  <a:pt x="0" y="225"/>
                </a:moveTo>
                <a:cubicBezTo>
                  <a:pt x="937" y="0"/>
                  <a:pt x="1829" y="24"/>
                  <a:pt x="2448" y="93"/>
                </a:cubicBezTo>
              </a:path>
            </a:pathLst>
          </a:custGeom>
          <a:noFill/>
          <a:ln w="6350">
            <a:solidFill>
              <a:srgbClr val="FFFFFE"/>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9" name="Freeform 26"/>
          <p:cNvSpPr>
            <a:spLocks/>
          </p:cNvSpPr>
          <p:nvPr/>
        </p:nvSpPr>
        <p:spPr bwMode="auto">
          <a:xfrm>
            <a:off x="0" y="1043305"/>
            <a:ext cx="12192000" cy="576943"/>
          </a:xfrm>
          <a:custGeom>
            <a:avLst/>
            <a:gdLst>
              <a:gd name="T0" fmla="*/ 0 w 2448"/>
              <a:gd name="T1" fmla="*/ 269 h 269"/>
              <a:gd name="T2" fmla="*/ 2448 w 2448"/>
              <a:gd name="T3" fmla="*/ 47 h 269"/>
            </a:gdLst>
            <a:ahLst/>
            <a:cxnLst>
              <a:cxn ang="0">
                <a:pos x="T0" y="T1"/>
              </a:cxn>
              <a:cxn ang="0">
                <a:pos x="T2" y="T3"/>
              </a:cxn>
            </a:cxnLst>
            <a:rect l="0" t="0" r="r" b="b"/>
            <a:pathLst>
              <a:path w="2448" h="269">
                <a:moveTo>
                  <a:pt x="0" y="269"/>
                </a:moveTo>
                <a:cubicBezTo>
                  <a:pt x="927" y="9"/>
                  <a:pt x="1821" y="0"/>
                  <a:pt x="2448" y="47"/>
                </a:cubicBezTo>
              </a:path>
            </a:pathLst>
          </a:custGeom>
          <a:noFill/>
          <a:ln w="6350">
            <a:solidFill>
              <a:srgbClr val="FFFFFE"/>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0" name="Freeform 27"/>
          <p:cNvSpPr>
            <a:spLocks/>
          </p:cNvSpPr>
          <p:nvPr/>
        </p:nvSpPr>
        <p:spPr bwMode="auto">
          <a:xfrm>
            <a:off x="0" y="932180"/>
            <a:ext cx="12192000" cy="532039"/>
          </a:xfrm>
          <a:custGeom>
            <a:avLst/>
            <a:gdLst>
              <a:gd name="T0" fmla="*/ 2448 w 2448"/>
              <a:gd name="T1" fmla="*/ 56 h 248"/>
              <a:gd name="T2" fmla="*/ 0 w 2448"/>
              <a:gd name="T3" fmla="*/ 248 h 248"/>
            </a:gdLst>
            <a:ahLst/>
            <a:cxnLst>
              <a:cxn ang="0">
                <a:pos x="T0" y="T1"/>
              </a:cxn>
              <a:cxn ang="0">
                <a:pos x="T2" y="T3"/>
              </a:cxn>
            </a:cxnLst>
            <a:rect l="0" t="0" r="r" b="b"/>
            <a:pathLst>
              <a:path w="2448" h="248">
                <a:moveTo>
                  <a:pt x="2448" y="56"/>
                </a:moveTo>
                <a:cubicBezTo>
                  <a:pt x="1822" y="1"/>
                  <a:pt x="929" y="0"/>
                  <a:pt x="0" y="248"/>
                </a:cubicBezTo>
              </a:path>
            </a:pathLst>
          </a:custGeom>
          <a:noFill/>
          <a:ln w="6350">
            <a:solidFill>
              <a:srgbClr val="297FD5">
                <a:lumMod val="75000"/>
              </a:srgbClr>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1" name="Freeform 28"/>
          <p:cNvSpPr>
            <a:spLocks/>
          </p:cNvSpPr>
          <p:nvPr/>
        </p:nvSpPr>
        <p:spPr bwMode="auto">
          <a:xfrm>
            <a:off x="0" y="1043306"/>
            <a:ext cx="12192000" cy="527504"/>
          </a:xfrm>
          <a:custGeom>
            <a:avLst/>
            <a:gdLst>
              <a:gd name="T0" fmla="*/ 0 w 2448"/>
              <a:gd name="T1" fmla="*/ 246 h 246"/>
              <a:gd name="T2" fmla="*/ 2448 w 2448"/>
              <a:gd name="T3" fmla="*/ 59 h 246"/>
            </a:gdLst>
            <a:ahLst/>
            <a:cxnLst>
              <a:cxn ang="0">
                <a:pos x="T0" y="T1"/>
              </a:cxn>
              <a:cxn ang="0">
                <a:pos x="T2" y="T3"/>
              </a:cxn>
            </a:cxnLst>
            <a:rect l="0" t="0" r="r" b="b"/>
            <a:pathLst>
              <a:path w="2448" h="246">
                <a:moveTo>
                  <a:pt x="0" y="246"/>
                </a:moveTo>
                <a:cubicBezTo>
                  <a:pt x="930" y="0"/>
                  <a:pt x="1822" y="3"/>
                  <a:pt x="2448" y="59"/>
                </a:cubicBezTo>
              </a:path>
            </a:pathLst>
          </a:custGeom>
          <a:noFill/>
          <a:ln w="6350">
            <a:solidFill>
              <a:srgbClr val="FFFFFE"/>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 name="Freeform 29"/>
          <p:cNvSpPr>
            <a:spLocks/>
          </p:cNvSpPr>
          <p:nvPr/>
        </p:nvSpPr>
        <p:spPr bwMode="auto">
          <a:xfrm>
            <a:off x="0" y="1160145"/>
            <a:ext cx="12192000" cy="532039"/>
          </a:xfrm>
          <a:custGeom>
            <a:avLst/>
            <a:gdLst>
              <a:gd name="T0" fmla="*/ 0 w 2448"/>
              <a:gd name="T1" fmla="*/ 248 h 248"/>
              <a:gd name="T2" fmla="*/ 2448 w 2448"/>
              <a:gd name="T3" fmla="*/ 55 h 248"/>
            </a:gdLst>
            <a:ahLst/>
            <a:cxnLst>
              <a:cxn ang="0">
                <a:pos x="T0" y="T1"/>
              </a:cxn>
              <a:cxn ang="0">
                <a:pos x="T2" y="T3"/>
              </a:cxn>
            </a:cxnLst>
            <a:rect l="0" t="0" r="r" b="b"/>
            <a:pathLst>
              <a:path w="2448" h="248">
                <a:moveTo>
                  <a:pt x="0" y="248"/>
                </a:moveTo>
                <a:cubicBezTo>
                  <a:pt x="929" y="0"/>
                  <a:pt x="1821" y="1"/>
                  <a:pt x="2448" y="55"/>
                </a:cubicBezTo>
              </a:path>
            </a:pathLst>
          </a:custGeom>
          <a:noFill/>
          <a:ln w="6350">
            <a:solidFill>
              <a:srgbClr val="4A66AC"/>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7" name="Subtitle 26"/>
          <p:cNvSpPr>
            <a:spLocks noGrp="1"/>
          </p:cNvSpPr>
          <p:nvPr>
            <p:ph type="subTitle" idx="1"/>
          </p:nvPr>
        </p:nvSpPr>
        <p:spPr>
          <a:xfrm>
            <a:off x="1573977" y="2053816"/>
            <a:ext cx="9712859" cy="4009190"/>
          </a:xfrm>
        </p:spPr>
        <p:txBody>
          <a:bodyPr>
            <a:normAutofit/>
          </a:bodyPr>
          <a:lstStyle/>
          <a:p>
            <a:endParaRPr lang="en-US" sz="3200" dirty="0"/>
          </a:p>
          <a:p>
            <a:r>
              <a:rPr lang="en-US" sz="3200" dirty="0"/>
              <a:t>Form and Postal Utilities Cost Recovery Connector for </a:t>
            </a:r>
          </a:p>
          <a:p>
            <a:r>
              <a:rPr lang="en-US" sz="3200" dirty="0"/>
              <a:t>MailOne™ software automates the recovery of office </a:t>
            </a:r>
          </a:p>
          <a:p>
            <a:r>
              <a:rPr lang="en-US" sz="3200" dirty="0"/>
              <a:t>mailing expenses by automatically synchronizing account </a:t>
            </a:r>
          </a:p>
          <a:p>
            <a:r>
              <a:rPr lang="en-US" sz="3200" dirty="0"/>
              <a:t>and postage data between the FP postage meter </a:t>
            </a:r>
          </a:p>
          <a:p>
            <a:r>
              <a:rPr lang="en-US" sz="3200" dirty="0"/>
              <a:t>MailOne software and a firms cost recovery system.</a:t>
            </a:r>
          </a:p>
        </p:txBody>
      </p:sp>
      <p:pic>
        <p:nvPicPr>
          <p:cNvPr id="26" name="Picture 25"/>
          <p:cNvPicPr>
            <a:picLocks noChangeAspect="1"/>
          </p:cNvPicPr>
          <p:nvPr/>
        </p:nvPicPr>
        <p:blipFill>
          <a:blip r:embed="rId3"/>
          <a:stretch>
            <a:fillRect/>
          </a:stretch>
        </p:blipFill>
        <p:spPr>
          <a:xfrm>
            <a:off x="10668000" y="1395329"/>
            <a:ext cx="1048603" cy="688908"/>
          </a:xfrm>
          <a:prstGeom prst="rect">
            <a:avLst/>
          </a:prstGeom>
        </p:spPr>
      </p:pic>
    </p:spTree>
    <p:extLst>
      <p:ext uri="{BB962C8B-B14F-4D97-AF65-F5344CB8AC3E}">
        <p14:creationId xmlns:p14="http://schemas.microsoft.com/office/powerpoint/2010/main" val="3384229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noChangeArrowheads="1"/>
          </p:cNvSpPr>
          <p:nvPr/>
        </p:nvSpPr>
        <p:spPr bwMode="auto">
          <a:xfrm>
            <a:off x="-1" y="0"/>
            <a:ext cx="1524001" cy="6858000"/>
          </a:xfrm>
          <a:prstGeom prst="rect">
            <a:avLst/>
          </a:prstGeom>
          <a:solidFill>
            <a:srgbClr val="2E3640"/>
          </a:solidFill>
          <a:ln>
            <a:noFill/>
          </a:ln>
          <a:effectLst/>
          <a:extLs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rot="0" vert="horz" wrap="square" lIns="36576" tIns="36576" rIns="36576" bIns="36576"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 name="Text Box 6"/>
          <p:cNvSpPr txBox="1">
            <a:spLocks noChangeArrowheads="1"/>
          </p:cNvSpPr>
          <p:nvPr/>
        </p:nvSpPr>
        <p:spPr bwMode="auto">
          <a:xfrm>
            <a:off x="2114549" y="187960"/>
            <a:ext cx="7949545" cy="326571"/>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2600"/>
              </a:lnSpc>
              <a:spcBef>
                <a:spcPts val="0"/>
              </a:spcBef>
              <a:spcAft>
                <a:spcPts val="0"/>
              </a:spcAft>
            </a:pPr>
            <a:r>
              <a:rPr lang="en-US" sz="2400" kern="1400" dirty="0">
                <a:solidFill>
                  <a:srgbClr val="FFFFFE"/>
                </a:solidFill>
                <a:effectLst/>
                <a:latin typeface="Arial" panose="020B0604020202020204" pitchFamily="34" charset="0"/>
                <a:ea typeface="Times New Roman" panose="02020603050405020304" pitchFamily="18" charset="0"/>
              </a:rPr>
              <a:t>Information Technology Solutions</a:t>
            </a:r>
            <a:endParaRPr lang="en-US" sz="1000" kern="1400" dirty="0">
              <a:solidFill>
                <a:srgbClr val="212120"/>
              </a:solidFill>
              <a:effectLst/>
              <a:latin typeface="Times New Roman" panose="02020603050405020304" pitchFamily="18" charset="0"/>
              <a:ea typeface="Times New Roman" panose="02020603050405020304" pitchFamily="18" charset="0"/>
            </a:endParaRPr>
          </a:p>
        </p:txBody>
      </p:sp>
      <p:sp>
        <p:nvSpPr>
          <p:cNvPr id="17" name="Freeform 24"/>
          <p:cNvSpPr>
            <a:spLocks/>
          </p:cNvSpPr>
          <p:nvPr/>
        </p:nvSpPr>
        <p:spPr bwMode="auto">
          <a:xfrm>
            <a:off x="1524000" y="0"/>
            <a:ext cx="10668000" cy="1517780"/>
          </a:xfrm>
          <a:custGeom>
            <a:avLst/>
            <a:gdLst>
              <a:gd name="T0" fmla="*/ 0 w 1944"/>
              <a:gd name="T1" fmla="*/ 0 h 493"/>
              <a:gd name="T2" fmla="*/ 0 w 1944"/>
              <a:gd name="T3" fmla="*/ 493 h 493"/>
              <a:gd name="T4" fmla="*/ 1944 w 1944"/>
              <a:gd name="T5" fmla="*/ 417 h 493"/>
              <a:gd name="T6" fmla="*/ 1944 w 1944"/>
              <a:gd name="T7" fmla="*/ 0 h 493"/>
              <a:gd name="T8" fmla="*/ 0 w 1944"/>
              <a:gd name="T9" fmla="*/ 0 h 493"/>
            </a:gdLst>
            <a:ahLst/>
            <a:cxnLst>
              <a:cxn ang="0">
                <a:pos x="T0" y="T1"/>
              </a:cxn>
              <a:cxn ang="0">
                <a:pos x="T2" y="T3"/>
              </a:cxn>
              <a:cxn ang="0">
                <a:pos x="T4" y="T5"/>
              </a:cxn>
              <a:cxn ang="0">
                <a:pos x="T6" y="T7"/>
              </a:cxn>
              <a:cxn ang="0">
                <a:pos x="T8" y="T9"/>
              </a:cxn>
            </a:cxnLst>
            <a:rect l="0" t="0" r="r" b="b"/>
            <a:pathLst>
              <a:path w="1944" h="493">
                <a:moveTo>
                  <a:pt x="0" y="0"/>
                </a:moveTo>
                <a:cubicBezTo>
                  <a:pt x="0" y="493"/>
                  <a:pt x="0" y="493"/>
                  <a:pt x="0" y="493"/>
                </a:cubicBezTo>
                <a:cubicBezTo>
                  <a:pt x="736" y="359"/>
                  <a:pt x="1422" y="369"/>
                  <a:pt x="1944" y="417"/>
                </a:cubicBezTo>
                <a:cubicBezTo>
                  <a:pt x="1944" y="0"/>
                  <a:pt x="1944" y="0"/>
                  <a:pt x="1944" y="0"/>
                </a:cubicBezTo>
                <a:lnTo>
                  <a:pt x="0" y="0"/>
                </a:lnTo>
                <a:close/>
              </a:path>
            </a:pathLst>
          </a:custGeom>
          <a:gradFill flip="none" rotWithShape="1">
            <a:gsLst>
              <a:gs pos="0">
                <a:srgbClr val="629DD1">
                  <a:lumMod val="67000"/>
                </a:srgbClr>
              </a:gs>
              <a:gs pos="48000">
                <a:srgbClr val="629DD1">
                  <a:lumMod val="97000"/>
                  <a:lumOff val="3000"/>
                </a:srgbClr>
              </a:gs>
              <a:gs pos="100000">
                <a:srgbClr val="629DD1">
                  <a:lumMod val="60000"/>
                  <a:lumOff val="40000"/>
                </a:srgbClr>
              </a:gs>
            </a:gsLst>
            <a:lin ang="5400000" scaled="1"/>
            <a:tileRect/>
          </a:gradFill>
          <a:ln>
            <a:noFill/>
          </a:ln>
          <a:effec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18" name="Freeform 25"/>
          <p:cNvSpPr>
            <a:spLocks/>
          </p:cNvSpPr>
          <p:nvPr/>
        </p:nvSpPr>
        <p:spPr bwMode="auto">
          <a:xfrm>
            <a:off x="0" y="1100455"/>
            <a:ext cx="12192000" cy="482600"/>
          </a:xfrm>
          <a:custGeom>
            <a:avLst/>
            <a:gdLst>
              <a:gd name="T0" fmla="*/ 0 w 2448"/>
              <a:gd name="T1" fmla="*/ 225 h 225"/>
              <a:gd name="T2" fmla="*/ 2448 w 2448"/>
              <a:gd name="T3" fmla="*/ 93 h 225"/>
            </a:gdLst>
            <a:ahLst/>
            <a:cxnLst>
              <a:cxn ang="0">
                <a:pos x="T0" y="T1"/>
              </a:cxn>
              <a:cxn ang="0">
                <a:pos x="T2" y="T3"/>
              </a:cxn>
            </a:cxnLst>
            <a:rect l="0" t="0" r="r" b="b"/>
            <a:pathLst>
              <a:path w="2448" h="225">
                <a:moveTo>
                  <a:pt x="0" y="225"/>
                </a:moveTo>
                <a:cubicBezTo>
                  <a:pt x="937" y="0"/>
                  <a:pt x="1829" y="24"/>
                  <a:pt x="2448" y="93"/>
                </a:cubicBezTo>
              </a:path>
            </a:pathLst>
          </a:custGeom>
          <a:noFill/>
          <a:ln w="6350">
            <a:solidFill>
              <a:srgbClr val="FFFFFE"/>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9" name="Freeform 26"/>
          <p:cNvSpPr>
            <a:spLocks/>
          </p:cNvSpPr>
          <p:nvPr/>
        </p:nvSpPr>
        <p:spPr bwMode="auto">
          <a:xfrm>
            <a:off x="0" y="1043305"/>
            <a:ext cx="12192000" cy="576943"/>
          </a:xfrm>
          <a:custGeom>
            <a:avLst/>
            <a:gdLst>
              <a:gd name="T0" fmla="*/ 0 w 2448"/>
              <a:gd name="T1" fmla="*/ 269 h 269"/>
              <a:gd name="T2" fmla="*/ 2448 w 2448"/>
              <a:gd name="T3" fmla="*/ 47 h 269"/>
            </a:gdLst>
            <a:ahLst/>
            <a:cxnLst>
              <a:cxn ang="0">
                <a:pos x="T0" y="T1"/>
              </a:cxn>
              <a:cxn ang="0">
                <a:pos x="T2" y="T3"/>
              </a:cxn>
            </a:cxnLst>
            <a:rect l="0" t="0" r="r" b="b"/>
            <a:pathLst>
              <a:path w="2448" h="269">
                <a:moveTo>
                  <a:pt x="0" y="269"/>
                </a:moveTo>
                <a:cubicBezTo>
                  <a:pt x="927" y="9"/>
                  <a:pt x="1821" y="0"/>
                  <a:pt x="2448" y="47"/>
                </a:cubicBezTo>
              </a:path>
            </a:pathLst>
          </a:custGeom>
          <a:noFill/>
          <a:ln w="6350">
            <a:solidFill>
              <a:srgbClr val="FFFFFE"/>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0" name="Freeform 27"/>
          <p:cNvSpPr>
            <a:spLocks/>
          </p:cNvSpPr>
          <p:nvPr/>
        </p:nvSpPr>
        <p:spPr bwMode="auto">
          <a:xfrm>
            <a:off x="0" y="932180"/>
            <a:ext cx="12192000" cy="532039"/>
          </a:xfrm>
          <a:custGeom>
            <a:avLst/>
            <a:gdLst>
              <a:gd name="T0" fmla="*/ 2448 w 2448"/>
              <a:gd name="T1" fmla="*/ 56 h 248"/>
              <a:gd name="T2" fmla="*/ 0 w 2448"/>
              <a:gd name="T3" fmla="*/ 248 h 248"/>
            </a:gdLst>
            <a:ahLst/>
            <a:cxnLst>
              <a:cxn ang="0">
                <a:pos x="T0" y="T1"/>
              </a:cxn>
              <a:cxn ang="0">
                <a:pos x="T2" y="T3"/>
              </a:cxn>
            </a:cxnLst>
            <a:rect l="0" t="0" r="r" b="b"/>
            <a:pathLst>
              <a:path w="2448" h="248">
                <a:moveTo>
                  <a:pt x="2448" y="56"/>
                </a:moveTo>
                <a:cubicBezTo>
                  <a:pt x="1822" y="1"/>
                  <a:pt x="929" y="0"/>
                  <a:pt x="0" y="248"/>
                </a:cubicBezTo>
              </a:path>
            </a:pathLst>
          </a:custGeom>
          <a:noFill/>
          <a:ln w="6350">
            <a:solidFill>
              <a:srgbClr val="297FD5">
                <a:lumMod val="75000"/>
              </a:srgbClr>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1" name="Freeform 28"/>
          <p:cNvSpPr>
            <a:spLocks/>
          </p:cNvSpPr>
          <p:nvPr/>
        </p:nvSpPr>
        <p:spPr bwMode="auto">
          <a:xfrm>
            <a:off x="0" y="1043306"/>
            <a:ext cx="12192000" cy="527504"/>
          </a:xfrm>
          <a:custGeom>
            <a:avLst/>
            <a:gdLst>
              <a:gd name="T0" fmla="*/ 0 w 2448"/>
              <a:gd name="T1" fmla="*/ 246 h 246"/>
              <a:gd name="T2" fmla="*/ 2448 w 2448"/>
              <a:gd name="T3" fmla="*/ 59 h 246"/>
            </a:gdLst>
            <a:ahLst/>
            <a:cxnLst>
              <a:cxn ang="0">
                <a:pos x="T0" y="T1"/>
              </a:cxn>
              <a:cxn ang="0">
                <a:pos x="T2" y="T3"/>
              </a:cxn>
            </a:cxnLst>
            <a:rect l="0" t="0" r="r" b="b"/>
            <a:pathLst>
              <a:path w="2448" h="246">
                <a:moveTo>
                  <a:pt x="0" y="246"/>
                </a:moveTo>
                <a:cubicBezTo>
                  <a:pt x="930" y="0"/>
                  <a:pt x="1822" y="3"/>
                  <a:pt x="2448" y="59"/>
                </a:cubicBezTo>
              </a:path>
            </a:pathLst>
          </a:custGeom>
          <a:noFill/>
          <a:ln w="6350">
            <a:solidFill>
              <a:srgbClr val="FFFFFE"/>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 name="Freeform 29"/>
          <p:cNvSpPr>
            <a:spLocks/>
          </p:cNvSpPr>
          <p:nvPr/>
        </p:nvSpPr>
        <p:spPr bwMode="auto">
          <a:xfrm>
            <a:off x="0" y="1160145"/>
            <a:ext cx="12192000" cy="532039"/>
          </a:xfrm>
          <a:custGeom>
            <a:avLst/>
            <a:gdLst>
              <a:gd name="T0" fmla="*/ 0 w 2448"/>
              <a:gd name="T1" fmla="*/ 248 h 248"/>
              <a:gd name="T2" fmla="*/ 2448 w 2448"/>
              <a:gd name="T3" fmla="*/ 55 h 248"/>
            </a:gdLst>
            <a:ahLst/>
            <a:cxnLst>
              <a:cxn ang="0">
                <a:pos x="T0" y="T1"/>
              </a:cxn>
              <a:cxn ang="0">
                <a:pos x="T2" y="T3"/>
              </a:cxn>
            </a:cxnLst>
            <a:rect l="0" t="0" r="r" b="b"/>
            <a:pathLst>
              <a:path w="2448" h="248">
                <a:moveTo>
                  <a:pt x="0" y="248"/>
                </a:moveTo>
                <a:cubicBezTo>
                  <a:pt x="929" y="0"/>
                  <a:pt x="1821" y="1"/>
                  <a:pt x="2448" y="55"/>
                </a:cubicBezTo>
              </a:path>
            </a:pathLst>
          </a:custGeom>
          <a:noFill/>
          <a:ln w="6350">
            <a:solidFill>
              <a:srgbClr val="4A66AC"/>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7" name="Subtitle 26"/>
          <p:cNvSpPr>
            <a:spLocks noGrp="1"/>
          </p:cNvSpPr>
          <p:nvPr>
            <p:ph type="subTitle" idx="1"/>
          </p:nvPr>
        </p:nvSpPr>
        <p:spPr>
          <a:xfrm>
            <a:off x="1758463" y="1751874"/>
            <a:ext cx="8909537" cy="3846917"/>
          </a:xfrm>
        </p:spPr>
        <p:txBody>
          <a:bodyPr>
            <a:normAutofit/>
          </a:bodyPr>
          <a:lstStyle/>
          <a:p>
            <a:r>
              <a:rPr lang="en-US" sz="3600" b="1" dirty="0"/>
              <a:t>The Importance of Importing</a:t>
            </a:r>
            <a:br>
              <a:rPr lang="en-US" sz="3200" dirty="0"/>
            </a:br>
            <a:endParaRPr lang="en-US" dirty="0"/>
          </a:p>
          <a:p>
            <a:pPr>
              <a:lnSpc>
                <a:spcPct val="150000"/>
              </a:lnSpc>
            </a:pPr>
            <a:r>
              <a:rPr lang="en-US" dirty="0"/>
              <a:t> Automatically import new client matter numbers and descriptions into FP </a:t>
            </a:r>
            <a:r>
              <a:rPr lang="en-US" dirty="0" err="1"/>
              <a:t>MailOne</a:t>
            </a:r>
            <a:r>
              <a:rPr lang="en-US" dirty="0"/>
              <a:t> accounts. The CRC Program reads in all the customers matters and converts it to </a:t>
            </a:r>
            <a:r>
              <a:rPr lang="en-US" dirty="0" err="1"/>
              <a:t>MailOne</a:t>
            </a:r>
            <a:r>
              <a:rPr lang="en-US" dirty="0"/>
              <a:t> format. It also deletes deactivated accounts before it imports new ones. </a:t>
            </a:r>
            <a:endParaRPr lang="en-US" sz="3200" dirty="0"/>
          </a:p>
        </p:txBody>
      </p:sp>
      <p:pic>
        <p:nvPicPr>
          <p:cNvPr id="26" name="Picture 25"/>
          <p:cNvPicPr>
            <a:picLocks noChangeAspect="1"/>
          </p:cNvPicPr>
          <p:nvPr/>
        </p:nvPicPr>
        <p:blipFill>
          <a:blip r:embed="rId3"/>
          <a:stretch>
            <a:fillRect/>
          </a:stretch>
        </p:blipFill>
        <p:spPr>
          <a:xfrm>
            <a:off x="10668000" y="1395329"/>
            <a:ext cx="1048603" cy="688908"/>
          </a:xfrm>
          <a:prstGeom prst="rect">
            <a:avLst/>
          </a:prstGeom>
        </p:spPr>
      </p:pic>
    </p:spTree>
    <p:extLst>
      <p:ext uri="{BB962C8B-B14F-4D97-AF65-F5344CB8AC3E}">
        <p14:creationId xmlns:p14="http://schemas.microsoft.com/office/powerpoint/2010/main" val="2050685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3535" y="1405724"/>
            <a:ext cx="10416540" cy="982772"/>
          </a:xfrm>
        </p:spPr>
        <p:txBody>
          <a:bodyPr/>
          <a:lstStyle/>
          <a:p>
            <a:pPr algn="ctr"/>
            <a:r>
              <a:rPr lang="en-US" sz="3600" b="1" dirty="0">
                <a:latin typeface="+mn-lt"/>
                <a:cs typeface="Arial" panose="020B0604020202020204" pitchFamily="34" charset="0"/>
              </a:rPr>
              <a:t>Importing Client Matters into Mailone Accounts</a:t>
            </a:r>
            <a:endParaRPr lang="en-US" b="1" dirty="0">
              <a:latin typeface="+mn-lt"/>
              <a:cs typeface="Arial" panose="020B0604020202020204" pitchFamily="34" charset="0"/>
            </a:endParaRPr>
          </a:p>
        </p:txBody>
      </p:sp>
      <p:sp>
        <p:nvSpPr>
          <p:cNvPr id="3" name="Content Placeholder 2"/>
          <p:cNvSpPr>
            <a:spLocks noGrp="1"/>
          </p:cNvSpPr>
          <p:nvPr>
            <p:ph sz="half" idx="1"/>
          </p:nvPr>
        </p:nvSpPr>
        <p:spPr>
          <a:xfrm>
            <a:off x="1775460" y="2662378"/>
            <a:ext cx="4244340" cy="4127183"/>
          </a:xfrm>
        </p:spPr>
        <p:txBody>
          <a:bodyPr>
            <a:normAutofit/>
          </a:bodyPr>
          <a:lstStyle/>
          <a:p>
            <a:r>
              <a:rPr lang="en-US" sz="2400" dirty="0"/>
              <a:t>Automatically imports firms client/matter file.</a:t>
            </a:r>
          </a:p>
          <a:p>
            <a:r>
              <a:rPr lang="en-US" sz="2400" dirty="0"/>
              <a:t>Deletes inactive accounts from Mailone.</a:t>
            </a:r>
          </a:p>
          <a:p>
            <a:r>
              <a:rPr lang="en-US" sz="2400" dirty="0"/>
              <a:t>Imports new accounts into Mailone.</a:t>
            </a:r>
          </a:p>
          <a:p>
            <a:r>
              <a:rPr lang="en-US" sz="2400" dirty="0"/>
              <a:t>Start from a desktop icon.</a:t>
            </a:r>
          </a:p>
          <a:p>
            <a:r>
              <a:rPr lang="en-US" sz="2400" dirty="0"/>
              <a:t>Can be set to run as a scheduled task.</a:t>
            </a:r>
          </a:p>
        </p:txBody>
      </p:sp>
      <p:sp>
        <p:nvSpPr>
          <p:cNvPr id="26" name="Rectangle 25"/>
          <p:cNvSpPr>
            <a:spLocks noChangeArrowheads="1"/>
          </p:cNvSpPr>
          <p:nvPr/>
        </p:nvSpPr>
        <p:spPr bwMode="auto">
          <a:xfrm>
            <a:off x="-1" y="0"/>
            <a:ext cx="1524001" cy="6858000"/>
          </a:xfrm>
          <a:prstGeom prst="rect">
            <a:avLst/>
          </a:prstGeom>
          <a:solidFill>
            <a:srgbClr val="2E3640"/>
          </a:solidFill>
          <a:ln>
            <a:noFill/>
          </a:ln>
          <a:effectLst/>
          <a:extLs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rot="0" vert="horz" wrap="square" lIns="36576" tIns="36576" rIns="36576" bIns="36576"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 name="Text Box 6"/>
          <p:cNvSpPr txBox="1">
            <a:spLocks noChangeArrowheads="1"/>
          </p:cNvSpPr>
          <p:nvPr/>
        </p:nvSpPr>
        <p:spPr bwMode="auto">
          <a:xfrm>
            <a:off x="2114549" y="187960"/>
            <a:ext cx="7949545" cy="326571"/>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2600"/>
              </a:lnSpc>
              <a:spcBef>
                <a:spcPts val="0"/>
              </a:spcBef>
              <a:spcAft>
                <a:spcPts val="0"/>
              </a:spcAft>
            </a:pPr>
            <a:r>
              <a:rPr lang="en-US" sz="2400" kern="1400">
                <a:solidFill>
                  <a:srgbClr val="FFFFFE"/>
                </a:solidFill>
                <a:effectLst/>
                <a:latin typeface="Arial" panose="020B0604020202020204" pitchFamily="34" charset="0"/>
                <a:ea typeface="Times New Roman" panose="02020603050405020304" pitchFamily="18" charset="0"/>
              </a:rPr>
              <a:t>Information Technology Solutions</a:t>
            </a:r>
            <a:endParaRPr lang="en-US" sz="1000" kern="1400">
              <a:solidFill>
                <a:srgbClr val="212120"/>
              </a:solidFill>
              <a:effectLst/>
              <a:latin typeface="Times New Roman" panose="02020603050405020304" pitchFamily="18" charset="0"/>
              <a:ea typeface="Times New Roman" panose="02020603050405020304" pitchFamily="18" charset="0"/>
            </a:endParaRPr>
          </a:p>
        </p:txBody>
      </p:sp>
      <p:sp>
        <p:nvSpPr>
          <p:cNvPr id="28" name="Freeform 24"/>
          <p:cNvSpPr>
            <a:spLocks/>
          </p:cNvSpPr>
          <p:nvPr/>
        </p:nvSpPr>
        <p:spPr bwMode="auto">
          <a:xfrm>
            <a:off x="1524000" y="0"/>
            <a:ext cx="10668000" cy="1517780"/>
          </a:xfrm>
          <a:custGeom>
            <a:avLst/>
            <a:gdLst>
              <a:gd name="T0" fmla="*/ 0 w 1944"/>
              <a:gd name="T1" fmla="*/ 0 h 493"/>
              <a:gd name="T2" fmla="*/ 0 w 1944"/>
              <a:gd name="T3" fmla="*/ 493 h 493"/>
              <a:gd name="T4" fmla="*/ 1944 w 1944"/>
              <a:gd name="T5" fmla="*/ 417 h 493"/>
              <a:gd name="T6" fmla="*/ 1944 w 1944"/>
              <a:gd name="T7" fmla="*/ 0 h 493"/>
              <a:gd name="T8" fmla="*/ 0 w 1944"/>
              <a:gd name="T9" fmla="*/ 0 h 493"/>
            </a:gdLst>
            <a:ahLst/>
            <a:cxnLst>
              <a:cxn ang="0">
                <a:pos x="T0" y="T1"/>
              </a:cxn>
              <a:cxn ang="0">
                <a:pos x="T2" y="T3"/>
              </a:cxn>
              <a:cxn ang="0">
                <a:pos x="T4" y="T5"/>
              </a:cxn>
              <a:cxn ang="0">
                <a:pos x="T6" y="T7"/>
              </a:cxn>
              <a:cxn ang="0">
                <a:pos x="T8" y="T9"/>
              </a:cxn>
            </a:cxnLst>
            <a:rect l="0" t="0" r="r" b="b"/>
            <a:pathLst>
              <a:path w="1944" h="493">
                <a:moveTo>
                  <a:pt x="0" y="0"/>
                </a:moveTo>
                <a:cubicBezTo>
                  <a:pt x="0" y="493"/>
                  <a:pt x="0" y="493"/>
                  <a:pt x="0" y="493"/>
                </a:cubicBezTo>
                <a:cubicBezTo>
                  <a:pt x="736" y="359"/>
                  <a:pt x="1422" y="369"/>
                  <a:pt x="1944" y="417"/>
                </a:cubicBezTo>
                <a:cubicBezTo>
                  <a:pt x="1944" y="0"/>
                  <a:pt x="1944" y="0"/>
                  <a:pt x="1944" y="0"/>
                </a:cubicBezTo>
                <a:lnTo>
                  <a:pt x="0" y="0"/>
                </a:lnTo>
                <a:close/>
              </a:path>
            </a:pathLst>
          </a:custGeom>
          <a:gradFill flip="none" rotWithShape="1">
            <a:gsLst>
              <a:gs pos="0">
                <a:srgbClr val="629DD1">
                  <a:lumMod val="67000"/>
                </a:srgbClr>
              </a:gs>
              <a:gs pos="48000">
                <a:srgbClr val="629DD1">
                  <a:lumMod val="97000"/>
                  <a:lumOff val="3000"/>
                </a:srgbClr>
              </a:gs>
              <a:gs pos="100000">
                <a:srgbClr val="629DD1">
                  <a:lumMod val="60000"/>
                  <a:lumOff val="40000"/>
                </a:srgbClr>
              </a:gs>
            </a:gsLst>
            <a:lin ang="5400000" scaled="1"/>
            <a:tileRect/>
          </a:gradFill>
          <a:ln>
            <a:noFill/>
          </a:ln>
          <a:effec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9" name="Freeform 25"/>
          <p:cNvSpPr>
            <a:spLocks/>
          </p:cNvSpPr>
          <p:nvPr/>
        </p:nvSpPr>
        <p:spPr bwMode="auto">
          <a:xfrm>
            <a:off x="0" y="1100455"/>
            <a:ext cx="12192000" cy="482600"/>
          </a:xfrm>
          <a:custGeom>
            <a:avLst/>
            <a:gdLst>
              <a:gd name="T0" fmla="*/ 0 w 2448"/>
              <a:gd name="T1" fmla="*/ 225 h 225"/>
              <a:gd name="T2" fmla="*/ 2448 w 2448"/>
              <a:gd name="T3" fmla="*/ 93 h 225"/>
            </a:gdLst>
            <a:ahLst/>
            <a:cxnLst>
              <a:cxn ang="0">
                <a:pos x="T0" y="T1"/>
              </a:cxn>
              <a:cxn ang="0">
                <a:pos x="T2" y="T3"/>
              </a:cxn>
            </a:cxnLst>
            <a:rect l="0" t="0" r="r" b="b"/>
            <a:pathLst>
              <a:path w="2448" h="225">
                <a:moveTo>
                  <a:pt x="0" y="225"/>
                </a:moveTo>
                <a:cubicBezTo>
                  <a:pt x="937" y="0"/>
                  <a:pt x="1829" y="24"/>
                  <a:pt x="2448" y="93"/>
                </a:cubicBezTo>
              </a:path>
            </a:pathLst>
          </a:custGeom>
          <a:noFill/>
          <a:ln w="6350">
            <a:solidFill>
              <a:srgbClr val="FFFFFE"/>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 name="Freeform 26"/>
          <p:cNvSpPr>
            <a:spLocks/>
          </p:cNvSpPr>
          <p:nvPr/>
        </p:nvSpPr>
        <p:spPr bwMode="auto">
          <a:xfrm>
            <a:off x="0" y="1043305"/>
            <a:ext cx="12192000" cy="576943"/>
          </a:xfrm>
          <a:custGeom>
            <a:avLst/>
            <a:gdLst>
              <a:gd name="T0" fmla="*/ 0 w 2448"/>
              <a:gd name="T1" fmla="*/ 269 h 269"/>
              <a:gd name="T2" fmla="*/ 2448 w 2448"/>
              <a:gd name="T3" fmla="*/ 47 h 269"/>
            </a:gdLst>
            <a:ahLst/>
            <a:cxnLst>
              <a:cxn ang="0">
                <a:pos x="T0" y="T1"/>
              </a:cxn>
              <a:cxn ang="0">
                <a:pos x="T2" y="T3"/>
              </a:cxn>
            </a:cxnLst>
            <a:rect l="0" t="0" r="r" b="b"/>
            <a:pathLst>
              <a:path w="2448" h="269">
                <a:moveTo>
                  <a:pt x="0" y="269"/>
                </a:moveTo>
                <a:cubicBezTo>
                  <a:pt x="927" y="9"/>
                  <a:pt x="1821" y="0"/>
                  <a:pt x="2448" y="47"/>
                </a:cubicBezTo>
              </a:path>
            </a:pathLst>
          </a:custGeom>
          <a:noFill/>
          <a:ln w="6350">
            <a:solidFill>
              <a:srgbClr val="FFFFFE"/>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 name="Freeform 27"/>
          <p:cNvSpPr>
            <a:spLocks/>
          </p:cNvSpPr>
          <p:nvPr/>
        </p:nvSpPr>
        <p:spPr bwMode="auto">
          <a:xfrm>
            <a:off x="0" y="932180"/>
            <a:ext cx="12192000" cy="532039"/>
          </a:xfrm>
          <a:custGeom>
            <a:avLst/>
            <a:gdLst>
              <a:gd name="T0" fmla="*/ 2448 w 2448"/>
              <a:gd name="T1" fmla="*/ 56 h 248"/>
              <a:gd name="T2" fmla="*/ 0 w 2448"/>
              <a:gd name="T3" fmla="*/ 248 h 248"/>
            </a:gdLst>
            <a:ahLst/>
            <a:cxnLst>
              <a:cxn ang="0">
                <a:pos x="T0" y="T1"/>
              </a:cxn>
              <a:cxn ang="0">
                <a:pos x="T2" y="T3"/>
              </a:cxn>
            </a:cxnLst>
            <a:rect l="0" t="0" r="r" b="b"/>
            <a:pathLst>
              <a:path w="2448" h="248">
                <a:moveTo>
                  <a:pt x="2448" y="56"/>
                </a:moveTo>
                <a:cubicBezTo>
                  <a:pt x="1822" y="1"/>
                  <a:pt x="929" y="0"/>
                  <a:pt x="0" y="248"/>
                </a:cubicBezTo>
              </a:path>
            </a:pathLst>
          </a:custGeom>
          <a:noFill/>
          <a:ln w="6350">
            <a:solidFill>
              <a:srgbClr val="297FD5">
                <a:lumMod val="75000"/>
              </a:srgbClr>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 name="Freeform 28"/>
          <p:cNvSpPr>
            <a:spLocks/>
          </p:cNvSpPr>
          <p:nvPr/>
        </p:nvSpPr>
        <p:spPr bwMode="auto">
          <a:xfrm>
            <a:off x="0" y="1043306"/>
            <a:ext cx="12192000" cy="527504"/>
          </a:xfrm>
          <a:custGeom>
            <a:avLst/>
            <a:gdLst>
              <a:gd name="T0" fmla="*/ 0 w 2448"/>
              <a:gd name="T1" fmla="*/ 246 h 246"/>
              <a:gd name="T2" fmla="*/ 2448 w 2448"/>
              <a:gd name="T3" fmla="*/ 59 h 246"/>
            </a:gdLst>
            <a:ahLst/>
            <a:cxnLst>
              <a:cxn ang="0">
                <a:pos x="T0" y="T1"/>
              </a:cxn>
              <a:cxn ang="0">
                <a:pos x="T2" y="T3"/>
              </a:cxn>
            </a:cxnLst>
            <a:rect l="0" t="0" r="r" b="b"/>
            <a:pathLst>
              <a:path w="2448" h="246">
                <a:moveTo>
                  <a:pt x="0" y="246"/>
                </a:moveTo>
                <a:cubicBezTo>
                  <a:pt x="930" y="0"/>
                  <a:pt x="1822" y="3"/>
                  <a:pt x="2448" y="59"/>
                </a:cubicBezTo>
              </a:path>
            </a:pathLst>
          </a:custGeom>
          <a:noFill/>
          <a:ln w="6350">
            <a:solidFill>
              <a:srgbClr val="FFFFFE"/>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 name="Freeform 29"/>
          <p:cNvSpPr>
            <a:spLocks/>
          </p:cNvSpPr>
          <p:nvPr/>
        </p:nvSpPr>
        <p:spPr bwMode="auto">
          <a:xfrm>
            <a:off x="0" y="1160145"/>
            <a:ext cx="12192000" cy="532039"/>
          </a:xfrm>
          <a:custGeom>
            <a:avLst/>
            <a:gdLst>
              <a:gd name="T0" fmla="*/ 0 w 2448"/>
              <a:gd name="T1" fmla="*/ 248 h 248"/>
              <a:gd name="T2" fmla="*/ 2448 w 2448"/>
              <a:gd name="T3" fmla="*/ 55 h 248"/>
            </a:gdLst>
            <a:ahLst/>
            <a:cxnLst>
              <a:cxn ang="0">
                <a:pos x="T0" y="T1"/>
              </a:cxn>
              <a:cxn ang="0">
                <a:pos x="T2" y="T3"/>
              </a:cxn>
            </a:cxnLst>
            <a:rect l="0" t="0" r="r" b="b"/>
            <a:pathLst>
              <a:path w="2448" h="248">
                <a:moveTo>
                  <a:pt x="0" y="248"/>
                </a:moveTo>
                <a:cubicBezTo>
                  <a:pt x="929" y="0"/>
                  <a:pt x="1821" y="1"/>
                  <a:pt x="2448" y="55"/>
                </a:cubicBezTo>
              </a:path>
            </a:pathLst>
          </a:custGeom>
          <a:noFill/>
          <a:ln w="6350">
            <a:solidFill>
              <a:srgbClr val="4A66AC"/>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7" name="Content Placeholder 6">
            <a:extLst>
              <a:ext uri="{FF2B5EF4-FFF2-40B4-BE49-F238E27FC236}">
                <a16:creationId xmlns:a16="http://schemas.microsoft.com/office/drawing/2014/main" id="{5CFD9F0A-3F53-4414-B228-B0864907AAD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676357"/>
            <a:ext cx="5181600" cy="2779177"/>
          </a:xfrm>
        </p:spPr>
      </p:pic>
    </p:spTree>
    <p:extLst>
      <p:ext uri="{BB962C8B-B14F-4D97-AF65-F5344CB8AC3E}">
        <p14:creationId xmlns:p14="http://schemas.microsoft.com/office/powerpoint/2010/main" val="3450672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noChangeArrowheads="1"/>
          </p:cNvSpPr>
          <p:nvPr/>
        </p:nvSpPr>
        <p:spPr bwMode="auto">
          <a:xfrm>
            <a:off x="-1" y="0"/>
            <a:ext cx="1524001" cy="6858000"/>
          </a:xfrm>
          <a:prstGeom prst="rect">
            <a:avLst/>
          </a:prstGeom>
          <a:solidFill>
            <a:srgbClr val="2E3640"/>
          </a:solidFill>
          <a:ln>
            <a:noFill/>
          </a:ln>
          <a:effectLst/>
          <a:extLs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rot="0" vert="horz" wrap="square" lIns="36576" tIns="36576" rIns="36576" bIns="36576"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 name="Text Box 6"/>
          <p:cNvSpPr txBox="1">
            <a:spLocks noChangeArrowheads="1"/>
          </p:cNvSpPr>
          <p:nvPr/>
        </p:nvSpPr>
        <p:spPr bwMode="auto">
          <a:xfrm>
            <a:off x="2114549" y="187960"/>
            <a:ext cx="7949545" cy="326571"/>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2600"/>
              </a:lnSpc>
              <a:spcBef>
                <a:spcPts val="0"/>
              </a:spcBef>
              <a:spcAft>
                <a:spcPts val="0"/>
              </a:spcAft>
            </a:pPr>
            <a:r>
              <a:rPr lang="en-US" sz="2400" kern="1400" dirty="0">
                <a:solidFill>
                  <a:srgbClr val="FFFFFE"/>
                </a:solidFill>
                <a:effectLst/>
                <a:latin typeface="Arial" panose="020B0604020202020204" pitchFamily="34" charset="0"/>
                <a:ea typeface="Times New Roman" panose="02020603050405020304" pitchFamily="18" charset="0"/>
              </a:rPr>
              <a:t>Information Technology Solutions</a:t>
            </a:r>
            <a:endParaRPr lang="en-US" sz="1000" kern="1400" dirty="0">
              <a:solidFill>
                <a:srgbClr val="212120"/>
              </a:solidFill>
              <a:effectLst/>
              <a:latin typeface="Times New Roman" panose="02020603050405020304" pitchFamily="18" charset="0"/>
              <a:ea typeface="Times New Roman" panose="02020603050405020304" pitchFamily="18" charset="0"/>
            </a:endParaRPr>
          </a:p>
        </p:txBody>
      </p:sp>
      <p:sp>
        <p:nvSpPr>
          <p:cNvPr id="17" name="Freeform 24"/>
          <p:cNvSpPr>
            <a:spLocks/>
          </p:cNvSpPr>
          <p:nvPr/>
        </p:nvSpPr>
        <p:spPr bwMode="auto">
          <a:xfrm>
            <a:off x="1524000" y="0"/>
            <a:ext cx="10668000" cy="1517780"/>
          </a:xfrm>
          <a:custGeom>
            <a:avLst/>
            <a:gdLst>
              <a:gd name="T0" fmla="*/ 0 w 1944"/>
              <a:gd name="T1" fmla="*/ 0 h 493"/>
              <a:gd name="T2" fmla="*/ 0 w 1944"/>
              <a:gd name="T3" fmla="*/ 493 h 493"/>
              <a:gd name="T4" fmla="*/ 1944 w 1944"/>
              <a:gd name="T5" fmla="*/ 417 h 493"/>
              <a:gd name="T6" fmla="*/ 1944 w 1944"/>
              <a:gd name="T7" fmla="*/ 0 h 493"/>
              <a:gd name="T8" fmla="*/ 0 w 1944"/>
              <a:gd name="T9" fmla="*/ 0 h 493"/>
            </a:gdLst>
            <a:ahLst/>
            <a:cxnLst>
              <a:cxn ang="0">
                <a:pos x="T0" y="T1"/>
              </a:cxn>
              <a:cxn ang="0">
                <a:pos x="T2" y="T3"/>
              </a:cxn>
              <a:cxn ang="0">
                <a:pos x="T4" y="T5"/>
              </a:cxn>
              <a:cxn ang="0">
                <a:pos x="T6" y="T7"/>
              </a:cxn>
              <a:cxn ang="0">
                <a:pos x="T8" y="T9"/>
              </a:cxn>
            </a:cxnLst>
            <a:rect l="0" t="0" r="r" b="b"/>
            <a:pathLst>
              <a:path w="1944" h="493">
                <a:moveTo>
                  <a:pt x="0" y="0"/>
                </a:moveTo>
                <a:cubicBezTo>
                  <a:pt x="0" y="493"/>
                  <a:pt x="0" y="493"/>
                  <a:pt x="0" y="493"/>
                </a:cubicBezTo>
                <a:cubicBezTo>
                  <a:pt x="736" y="359"/>
                  <a:pt x="1422" y="369"/>
                  <a:pt x="1944" y="417"/>
                </a:cubicBezTo>
                <a:cubicBezTo>
                  <a:pt x="1944" y="0"/>
                  <a:pt x="1944" y="0"/>
                  <a:pt x="1944" y="0"/>
                </a:cubicBezTo>
                <a:lnTo>
                  <a:pt x="0" y="0"/>
                </a:lnTo>
                <a:close/>
              </a:path>
            </a:pathLst>
          </a:custGeom>
          <a:gradFill flip="none" rotWithShape="1">
            <a:gsLst>
              <a:gs pos="0">
                <a:srgbClr val="629DD1">
                  <a:lumMod val="67000"/>
                </a:srgbClr>
              </a:gs>
              <a:gs pos="48000">
                <a:srgbClr val="629DD1">
                  <a:lumMod val="97000"/>
                  <a:lumOff val="3000"/>
                </a:srgbClr>
              </a:gs>
              <a:gs pos="100000">
                <a:srgbClr val="629DD1">
                  <a:lumMod val="60000"/>
                  <a:lumOff val="40000"/>
                </a:srgbClr>
              </a:gs>
            </a:gsLst>
            <a:lin ang="5400000" scaled="1"/>
            <a:tileRect/>
          </a:gradFill>
          <a:ln>
            <a:noFill/>
          </a:ln>
          <a:effec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18" name="Freeform 25"/>
          <p:cNvSpPr>
            <a:spLocks/>
          </p:cNvSpPr>
          <p:nvPr/>
        </p:nvSpPr>
        <p:spPr bwMode="auto">
          <a:xfrm>
            <a:off x="0" y="1100455"/>
            <a:ext cx="12192000" cy="482600"/>
          </a:xfrm>
          <a:custGeom>
            <a:avLst/>
            <a:gdLst>
              <a:gd name="T0" fmla="*/ 0 w 2448"/>
              <a:gd name="T1" fmla="*/ 225 h 225"/>
              <a:gd name="T2" fmla="*/ 2448 w 2448"/>
              <a:gd name="T3" fmla="*/ 93 h 225"/>
            </a:gdLst>
            <a:ahLst/>
            <a:cxnLst>
              <a:cxn ang="0">
                <a:pos x="T0" y="T1"/>
              </a:cxn>
              <a:cxn ang="0">
                <a:pos x="T2" y="T3"/>
              </a:cxn>
            </a:cxnLst>
            <a:rect l="0" t="0" r="r" b="b"/>
            <a:pathLst>
              <a:path w="2448" h="225">
                <a:moveTo>
                  <a:pt x="0" y="225"/>
                </a:moveTo>
                <a:cubicBezTo>
                  <a:pt x="937" y="0"/>
                  <a:pt x="1829" y="24"/>
                  <a:pt x="2448" y="93"/>
                </a:cubicBezTo>
              </a:path>
            </a:pathLst>
          </a:custGeom>
          <a:noFill/>
          <a:ln w="6350">
            <a:solidFill>
              <a:srgbClr val="FFFFFE"/>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9" name="Freeform 26"/>
          <p:cNvSpPr>
            <a:spLocks/>
          </p:cNvSpPr>
          <p:nvPr/>
        </p:nvSpPr>
        <p:spPr bwMode="auto">
          <a:xfrm>
            <a:off x="0" y="1043305"/>
            <a:ext cx="12192000" cy="576943"/>
          </a:xfrm>
          <a:custGeom>
            <a:avLst/>
            <a:gdLst>
              <a:gd name="T0" fmla="*/ 0 w 2448"/>
              <a:gd name="T1" fmla="*/ 269 h 269"/>
              <a:gd name="T2" fmla="*/ 2448 w 2448"/>
              <a:gd name="T3" fmla="*/ 47 h 269"/>
            </a:gdLst>
            <a:ahLst/>
            <a:cxnLst>
              <a:cxn ang="0">
                <a:pos x="T0" y="T1"/>
              </a:cxn>
              <a:cxn ang="0">
                <a:pos x="T2" y="T3"/>
              </a:cxn>
            </a:cxnLst>
            <a:rect l="0" t="0" r="r" b="b"/>
            <a:pathLst>
              <a:path w="2448" h="269">
                <a:moveTo>
                  <a:pt x="0" y="269"/>
                </a:moveTo>
                <a:cubicBezTo>
                  <a:pt x="927" y="9"/>
                  <a:pt x="1821" y="0"/>
                  <a:pt x="2448" y="47"/>
                </a:cubicBezTo>
              </a:path>
            </a:pathLst>
          </a:custGeom>
          <a:noFill/>
          <a:ln w="6350">
            <a:solidFill>
              <a:srgbClr val="FFFFFE"/>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0" name="Freeform 27"/>
          <p:cNvSpPr>
            <a:spLocks/>
          </p:cNvSpPr>
          <p:nvPr/>
        </p:nvSpPr>
        <p:spPr bwMode="auto">
          <a:xfrm>
            <a:off x="0" y="932180"/>
            <a:ext cx="12192000" cy="532039"/>
          </a:xfrm>
          <a:custGeom>
            <a:avLst/>
            <a:gdLst>
              <a:gd name="T0" fmla="*/ 2448 w 2448"/>
              <a:gd name="T1" fmla="*/ 56 h 248"/>
              <a:gd name="T2" fmla="*/ 0 w 2448"/>
              <a:gd name="T3" fmla="*/ 248 h 248"/>
            </a:gdLst>
            <a:ahLst/>
            <a:cxnLst>
              <a:cxn ang="0">
                <a:pos x="T0" y="T1"/>
              </a:cxn>
              <a:cxn ang="0">
                <a:pos x="T2" y="T3"/>
              </a:cxn>
            </a:cxnLst>
            <a:rect l="0" t="0" r="r" b="b"/>
            <a:pathLst>
              <a:path w="2448" h="248">
                <a:moveTo>
                  <a:pt x="2448" y="56"/>
                </a:moveTo>
                <a:cubicBezTo>
                  <a:pt x="1822" y="1"/>
                  <a:pt x="929" y="0"/>
                  <a:pt x="0" y="248"/>
                </a:cubicBezTo>
              </a:path>
            </a:pathLst>
          </a:custGeom>
          <a:noFill/>
          <a:ln w="6350">
            <a:solidFill>
              <a:srgbClr val="297FD5">
                <a:lumMod val="75000"/>
              </a:srgbClr>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1" name="Freeform 28"/>
          <p:cNvSpPr>
            <a:spLocks/>
          </p:cNvSpPr>
          <p:nvPr/>
        </p:nvSpPr>
        <p:spPr bwMode="auto">
          <a:xfrm>
            <a:off x="0" y="1043306"/>
            <a:ext cx="12192000" cy="527504"/>
          </a:xfrm>
          <a:custGeom>
            <a:avLst/>
            <a:gdLst>
              <a:gd name="T0" fmla="*/ 0 w 2448"/>
              <a:gd name="T1" fmla="*/ 246 h 246"/>
              <a:gd name="T2" fmla="*/ 2448 w 2448"/>
              <a:gd name="T3" fmla="*/ 59 h 246"/>
            </a:gdLst>
            <a:ahLst/>
            <a:cxnLst>
              <a:cxn ang="0">
                <a:pos x="T0" y="T1"/>
              </a:cxn>
              <a:cxn ang="0">
                <a:pos x="T2" y="T3"/>
              </a:cxn>
            </a:cxnLst>
            <a:rect l="0" t="0" r="r" b="b"/>
            <a:pathLst>
              <a:path w="2448" h="246">
                <a:moveTo>
                  <a:pt x="0" y="246"/>
                </a:moveTo>
                <a:cubicBezTo>
                  <a:pt x="930" y="0"/>
                  <a:pt x="1822" y="3"/>
                  <a:pt x="2448" y="59"/>
                </a:cubicBezTo>
              </a:path>
            </a:pathLst>
          </a:custGeom>
          <a:noFill/>
          <a:ln w="6350">
            <a:solidFill>
              <a:srgbClr val="FFFFFE"/>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 name="Freeform 29"/>
          <p:cNvSpPr>
            <a:spLocks/>
          </p:cNvSpPr>
          <p:nvPr/>
        </p:nvSpPr>
        <p:spPr bwMode="auto">
          <a:xfrm>
            <a:off x="0" y="1160145"/>
            <a:ext cx="12192000" cy="532039"/>
          </a:xfrm>
          <a:custGeom>
            <a:avLst/>
            <a:gdLst>
              <a:gd name="T0" fmla="*/ 0 w 2448"/>
              <a:gd name="T1" fmla="*/ 248 h 248"/>
              <a:gd name="T2" fmla="*/ 2448 w 2448"/>
              <a:gd name="T3" fmla="*/ 55 h 248"/>
            </a:gdLst>
            <a:ahLst/>
            <a:cxnLst>
              <a:cxn ang="0">
                <a:pos x="T0" y="T1"/>
              </a:cxn>
              <a:cxn ang="0">
                <a:pos x="T2" y="T3"/>
              </a:cxn>
            </a:cxnLst>
            <a:rect l="0" t="0" r="r" b="b"/>
            <a:pathLst>
              <a:path w="2448" h="248">
                <a:moveTo>
                  <a:pt x="0" y="248"/>
                </a:moveTo>
                <a:cubicBezTo>
                  <a:pt x="929" y="0"/>
                  <a:pt x="1821" y="1"/>
                  <a:pt x="2448" y="55"/>
                </a:cubicBezTo>
              </a:path>
            </a:pathLst>
          </a:custGeom>
          <a:noFill/>
          <a:ln w="6350">
            <a:solidFill>
              <a:srgbClr val="4A66AC"/>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26" name="Picture 25"/>
          <p:cNvPicPr>
            <a:picLocks noChangeAspect="1"/>
          </p:cNvPicPr>
          <p:nvPr/>
        </p:nvPicPr>
        <p:blipFill>
          <a:blip r:embed="rId3"/>
          <a:stretch>
            <a:fillRect/>
          </a:stretch>
        </p:blipFill>
        <p:spPr>
          <a:xfrm>
            <a:off x="10668000" y="1395329"/>
            <a:ext cx="1048603" cy="688908"/>
          </a:xfrm>
          <a:prstGeom prst="rect">
            <a:avLst/>
          </a:prstGeom>
        </p:spPr>
      </p:pic>
      <p:graphicFrame>
        <p:nvGraphicFramePr>
          <p:cNvPr id="23" name="Diagram 22">
            <a:extLst>
              <a:ext uri="{FF2B5EF4-FFF2-40B4-BE49-F238E27FC236}">
                <a16:creationId xmlns:a16="http://schemas.microsoft.com/office/drawing/2014/main" id="{6E770D6D-FB95-48B7-AF40-0239C1FAE28F}"/>
              </a:ext>
            </a:extLst>
          </p:cNvPr>
          <p:cNvGraphicFramePr/>
          <p:nvPr>
            <p:extLst>
              <p:ext uri="{D42A27DB-BD31-4B8C-83A1-F6EECF244321}">
                <p14:modId xmlns:p14="http://schemas.microsoft.com/office/powerpoint/2010/main" val="3636236456"/>
              </p:ext>
            </p:extLst>
          </p:nvPr>
        </p:nvGraphicFramePr>
        <p:xfrm>
          <a:off x="2424360" y="1716405"/>
          <a:ext cx="7768243" cy="48991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7DAD7A07-375E-4E2B-817A-E8EF0C491ACD}"/>
              </a:ext>
            </a:extLst>
          </p:cNvPr>
          <p:cNvSpPr txBox="1"/>
          <p:nvPr/>
        </p:nvSpPr>
        <p:spPr>
          <a:xfrm>
            <a:off x="2026860" y="351245"/>
            <a:ext cx="4381905" cy="646331"/>
          </a:xfrm>
          <a:prstGeom prst="rect">
            <a:avLst/>
          </a:prstGeom>
          <a:noFill/>
        </p:spPr>
        <p:txBody>
          <a:bodyPr wrap="none" rtlCol="0">
            <a:spAutoFit/>
          </a:bodyPr>
          <a:lstStyle/>
          <a:p>
            <a:r>
              <a:rPr lang="en-US" sz="3600" b="1" dirty="0"/>
              <a:t>Import Accounts Flow</a:t>
            </a:r>
          </a:p>
        </p:txBody>
      </p:sp>
    </p:spTree>
    <p:extLst>
      <p:ext uri="{BB962C8B-B14F-4D97-AF65-F5344CB8AC3E}">
        <p14:creationId xmlns:p14="http://schemas.microsoft.com/office/powerpoint/2010/main" val="2364660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a:spLocks noChangeArrowheads="1"/>
          </p:cNvSpPr>
          <p:nvPr/>
        </p:nvSpPr>
        <p:spPr bwMode="auto">
          <a:xfrm>
            <a:off x="-1" y="0"/>
            <a:ext cx="1524001" cy="6858000"/>
          </a:xfrm>
          <a:prstGeom prst="rect">
            <a:avLst/>
          </a:prstGeom>
          <a:solidFill>
            <a:srgbClr val="2E3640"/>
          </a:solidFill>
          <a:ln>
            <a:noFill/>
          </a:ln>
          <a:effectLst/>
          <a:extLs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rot="0" vert="horz" wrap="square" lIns="36576" tIns="36576" rIns="36576" bIns="36576"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 name="Text Box 6"/>
          <p:cNvSpPr txBox="1">
            <a:spLocks noChangeArrowheads="1"/>
          </p:cNvSpPr>
          <p:nvPr/>
        </p:nvSpPr>
        <p:spPr bwMode="auto">
          <a:xfrm>
            <a:off x="2114549" y="187960"/>
            <a:ext cx="7949545" cy="326571"/>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2600"/>
              </a:lnSpc>
              <a:spcBef>
                <a:spcPts val="0"/>
              </a:spcBef>
              <a:spcAft>
                <a:spcPts val="0"/>
              </a:spcAft>
            </a:pPr>
            <a:r>
              <a:rPr lang="en-US" sz="2400" kern="1400">
                <a:solidFill>
                  <a:srgbClr val="FFFFFE"/>
                </a:solidFill>
                <a:effectLst/>
                <a:latin typeface="Arial" panose="020B0604020202020204" pitchFamily="34" charset="0"/>
                <a:ea typeface="Times New Roman" panose="02020603050405020304" pitchFamily="18" charset="0"/>
              </a:rPr>
              <a:t>Information Technology Solutions</a:t>
            </a:r>
            <a:endParaRPr lang="en-US" sz="1000" kern="1400">
              <a:solidFill>
                <a:srgbClr val="212120"/>
              </a:solidFill>
              <a:effectLst/>
              <a:latin typeface="Times New Roman" panose="02020603050405020304" pitchFamily="18" charset="0"/>
              <a:ea typeface="Times New Roman" panose="02020603050405020304" pitchFamily="18" charset="0"/>
            </a:endParaRPr>
          </a:p>
        </p:txBody>
      </p:sp>
      <p:sp>
        <p:nvSpPr>
          <p:cNvPr id="28" name="Freeform 24"/>
          <p:cNvSpPr>
            <a:spLocks/>
          </p:cNvSpPr>
          <p:nvPr/>
        </p:nvSpPr>
        <p:spPr bwMode="auto">
          <a:xfrm>
            <a:off x="1524000" y="0"/>
            <a:ext cx="10668000" cy="1517780"/>
          </a:xfrm>
          <a:custGeom>
            <a:avLst/>
            <a:gdLst>
              <a:gd name="T0" fmla="*/ 0 w 1944"/>
              <a:gd name="T1" fmla="*/ 0 h 493"/>
              <a:gd name="T2" fmla="*/ 0 w 1944"/>
              <a:gd name="T3" fmla="*/ 493 h 493"/>
              <a:gd name="T4" fmla="*/ 1944 w 1944"/>
              <a:gd name="T5" fmla="*/ 417 h 493"/>
              <a:gd name="T6" fmla="*/ 1944 w 1944"/>
              <a:gd name="T7" fmla="*/ 0 h 493"/>
              <a:gd name="T8" fmla="*/ 0 w 1944"/>
              <a:gd name="T9" fmla="*/ 0 h 493"/>
            </a:gdLst>
            <a:ahLst/>
            <a:cxnLst>
              <a:cxn ang="0">
                <a:pos x="T0" y="T1"/>
              </a:cxn>
              <a:cxn ang="0">
                <a:pos x="T2" y="T3"/>
              </a:cxn>
              <a:cxn ang="0">
                <a:pos x="T4" y="T5"/>
              </a:cxn>
              <a:cxn ang="0">
                <a:pos x="T6" y="T7"/>
              </a:cxn>
              <a:cxn ang="0">
                <a:pos x="T8" y="T9"/>
              </a:cxn>
            </a:cxnLst>
            <a:rect l="0" t="0" r="r" b="b"/>
            <a:pathLst>
              <a:path w="1944" h="493">
                <a:moveTo>
                  <a:pt x="0" y="0"/>
                </a:moveTo>
                <a:cubicBezTo>
                  <a:pt x="0" y="493"/>
                  <a:pt x="0" y="493"/>
                  <a:pt x="0" y="493"/>
                </a:cubicBezTo>
                <a:cubicBezTo>
                  <a:pt x="736" y="359"/>
                  <a:pt x="1422" y="369"/>
                  <a:pt x="1944" y="417"/>
                </a:cubicBezTo>
                <a:cubicBezTo>
                  <a:pt x="1944" y="0"/>
                  <a:pt x="1944" y="0"/>
                  <a:pt x="1944" y="0"/>
                </a:cubicBezTo>
                <a:lnTo>
                  <a:pt x="0" y="0"/>
                </a:lnTo>
                <a:close/>
              </a:path>
            </a:pathLst>
          </a:custGeom>
          <a:gradFill flip="none" rotWithShape="1">
            <a:gsLst>
              <a:gs pos="0">
                <a:srgbClr val="629DD1">
                  <a:lumMod val="67000"/>
                </a:srgbClr>
              </a:gs>
              <a:gs pos="48000">
                <a:srgbClr val="629DD1">
                  <a:lumMod val="97000"/>
                  <a:lumOff val="3000"/>
                </a:srgbClr>
              </a:gs>
              <a:gs pos="100000">
                <a:srgbClr val="629DD1">
                  <a:lumMod val="60000"/>
                  <a:lumOff val="40000"/>
                </a:srgbClr>
              </a:gs>
            </a:gsLst>
            <a:lin ang="5400000" scaled="1"/>
            <a:tileRect/>
          </a:gradFill>
          <a:ln>
            <a:noFill/>
          </a:ln>
          <a:effec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9" name="Freeform 25"/>
          <p:cNvSpPr>
            <a:spLocks/>
          </p:cNvSpPr>
          <p:nvPr/>
        </p:nvSpPr>
        <p:spPr bwMode="auto">
          <a:xfrm>
            <a:off x="0" y="1100455"/>
            <a:ext cx="12192000" cy="482600"/>
          </a:xfrm>
          <a:custGeom>
            <a:avLst/>
            <a:gdLst>
              <a:gd name="T0" fmla="*/ 0 w 2448"/>
              <a:gd name="T1" fmla="*/ 225 h 225"/>
              <a:gd name="T2" fmla="*/ 2448 w 2448"/>
              <a:gd name="T3" fmla="*/ 93 h 225"/>
            </a:gdLst>
            <a:ahLst/>
            <a:cxnLst>
              <a:cxn ang="0">
                <a:pos x="T0" y="T1"/>
              </a:cxn>
              <a:cxn ang="0">
                <a:pos x="T2" y="T3"/>
              </a:cxn>
            </a:cxnLst>
            <a:rect l="0" t="0" r="r" b="b"/>
            <a:pathLst>
              <a:path w="2448" h="225">
                <a:moveTo>
                  <a:pt x="0" y="225"/>
                </a:moveTo>
                <a:cubicBezTo>
                  <a:pt x="937" y="0"/>
                  <a:pt x="1829" y="24"/>
                  <a:pt x="2448" y="93"/>
                </a:cubicBezTo>
              </a:path>
            </a:pathLst>
          </a:custGeom>
          <a:noFill/>
          <a:ln w="6350">
            <a:solidFill>
              <a:srgbClr val="FFFFFE"/>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 name="Freeform 26"/>
          <p:cNvSpPr>
            <a:spLocks/>
          </p:cNvSpPr>
          <p:nvPr/>
        </p:nvSpPr>
        <p:spPr bwMode="auto">
          <a:xfrm>
            <a:off x="0" y="1043305"/>
            <a:ext cx="12192000" cy="576943"/>
          </a:xfrm>
          <a:custGeom>
            <a:avLst/>
            <a:gdLst>
              <a:gd name="T0" fmla="*/ 0 w 2448"/>
              <a:gd name="T1" fmla="*/ 269 h 269"/>
              <a:gd name="T2" fmla="*/ 2448 w 2448"/>
              <a:gd name="T3" fmla="*/ 47 h 269"/>
            </a:gdLst>
            <a:ahLst/>
            <a:cxnLst>
              <a:cxn ang="0">
                <a:pos x="T0" y="T1"/>
              </a:cxn>
              <a:cxn ang="0">
                <a:pos x="T2" y="T3"/>
              </a:cxn>
            </a:cxnLst>
            <a:rect l="0" t="0" r="r" b="b"/>
            <a:pathLst>
              <a:path w="2448" h="269">
                <a:moveTo>
                  <a:pt x="0" y="269"/>
                </a:moveTo>
                <a:cubicBezTo>
                  <a:pt x="927" y="9"/>
                  <a:pt x="1821" y="0"/>
                  <a:pt x="2448" y="47"/>
                </a:cubicBezTo>
              </a:path>
            </a:pathLst>
          </a:custGeom>
          <a:noFill/>
          <a:ln w="6350">
            <a:solidFill>
              <a:srgbClr val="FFFFFE"/>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 name="Freeform 27"/>
          <p:cNvSpPr>
            <a:spLocks/>
          </p:cNvSpPr>
          <p:nvPr/>
        </p:nvSpPr>
        <p:spPr bwMode="auto">
          <a:xfrm>
            <a:off x="0" y="932180"/>
            <a:ext cx="12192000" cy="532039"/>
          </a:xfrm>
          <a:custGeom>
            <a:avLst/>
            <a:gdLst>
              <a:gd name="T0" fmla="*/ 2448 w 2448"/>
              <a:gd name="T1" fmla="*/ 56 h 248"/>
              <a:gd name="T2" fmla="*/ 0 w 2448"/>
              <a:gd name="T3" fmla="*/ 248 h 248"/>
            </a:gdLst>
            <a:ahLst/>
            <a:cxnLst>
              <a:cxn ang="0">
                <a:pos x="T0" y="T1"/>
              </a:cxn>
              <a:cxn ang="0">
                <a:pos x="T2" y="T3"/>
              </a:cxn>
            </a:cxnLst>
            <a:rect l="0" t="0" r="r" b="b"/>
            <a:pathLst>
              <a:path w="2448" h="248">
                <a:moveTo>
                  <a:pt x="2448" y="56"/>
                </a:moveTo>
                <a:cubicBezTo>
                  <a:pt x="1822" y="1"/>
                  <a:pt x="929" y="0"/>
                  <a:pt x="0" y="248"/>
                </a:cubicBezTo>
              </a:path>
            </a:pathLst>
          </a:custGeom>
          <a:noFill/>
          <a:ln w="6350">
            <a:solidFill>
              <a:srgbClr val="297FD5">
                <a:lumMod val="75000"/>
              </a:srgbClr>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 name="Freeform 28"/>
          <p:cNvSpPr>
            <a:spLocks/>
          </p:cNvSpPr>
          <p:nvPr/>
        </p:nvSpPr>
        <p:spPr bwMode="auto">
          <a:xfrm>
            <a:off x="0" y="1043306"/>
            <a:ext cx="12192000" cy="527504"/>
          </a:xfrm>
          <a:custGeom>
            <a:avLst/>
            <a:gdLst>
              <a:gd name="T0" fmla="*/ 0 w 2448"/>
              <a:gd name="T1" fmla="*/ 246 h 246"/>
              <a:gd name="T2" fmla="*/ 2448 w 2448"/>
              <a:gd name="T3" fmla="*/ 59 h 246"/>
            </a:gdLst>
            <a:ahLst/>
            <a:cxnLst>
              <a:cxn ang="0">
                <a:pos x="T0" y="T1"/>
              </a:cxn>
              <a:cxn ang="0">
                <a:pos x="T2" y="T3"/>
              </a:cxn>
            </a:cxnLst>
            <a:rect l="0" t="0" r="r" b="b"/>
            <a:pathLst>
              <a:path w="2448" h="246">
                <a:moveTo>
                  <a:pt x="0" y="246"/>
                </a:moveTo>
                <a:cubicBezTo>
                  <a:pt x="930" y="0"/>
                  <a:pt x="1822" y="3"/>
                  <a:pt x="2448" y="59"/>
                </a:cubicBezTo>
              </a:path>
            </a:pathLst>
          </a:custGeom>
          <a:noFill/>
          <a:ln w="6350">
            <a:solidFill>
              <a:srgbClr val="FFFFFE"/>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 name="Freeform 29"/>
          <p:cNvSpPr>
            <a:spLocks/>
          </p:cNvSpPr>
          <p:nvPr/>
        </p:nvSpPr>
        <p:spPr bwMode="auto">
          <a:xfrm>
            <a:off x="0" y="1160145"/>
            <a:ext cx="12192000" cy="532039"/>
          </a:xfrm>
          <a:custGeom>
            <a:avLst/>
            <a:gdLst>
              <a:gd name="T0" fmla="*/ 0 w 2448"/>
              <a:gd name="T1" fmla="*/ 248 h 248"/>
              <a:gd name="T2" fmla="*/ 2448 w 2448"/>
              <a:gd name="T3" fmla="*/ 55 h 248"/>
            </a:gdLst>
            <a:ahLst/>
            <a:cxnLst>
              <a:cxn ang="0">
                <a:pos x="T0" y="T1"/>
              </a:cxn>
              <a:cxn ang="0">
                <a:pos x="T2" y="T3"/>
              </a:cxn>
            </a:cxnLst>
            <a:rect l="0" t="0" r="r" b="b"/>
            <a:pathLst>
              <a:path w="2448" h="248">
                <a:moveTo>
                  <a:pt x="0" y="248"/>
                </a:moveTo>
                <a:cubicBezTo>
                  <a:pt x="929" y="0"/>
                  <a:pt x="1821" y="1"/>
                  <a:pt x="2448" y="55"/>
                </a:cubicBezTo>
              </a:path>
            </a:pathLst>
          </a:custGeom>
          <a:noFill/>
          <a:ln w="6350">
            <a:solidFill>
              <a:srgbClr val="4A66AC"/>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 name="Title 9">
            <a:extLst>
              <a:ext uri="{FF2B5EF4-FFF2-40B4-BE49-F238E27FC236}">
                <a16:creationId xmlns:a16="http://schemas.microsoft.com/office/drawing/2014/main" id="{8CD218D0-A708-45AB-AF91-360307F37F48}"/>
              </a:ext>
            </a:extLst>
          </p:cNvPr>
          <p:cNvSpPr>
            <a:spLocks noGrp="1"/>
          </p:cNvSpPr>
          <p:nvPr>
            <p:ph type="title"/>
          </p:nvPr>
        </p:nvSpPr>
        <p:spPr>
          <a:xfrm>
            <a:off x="1727470" y="96108"/>
            <a:ext cx="7077075" cy="1325563"/>
          </a:xfrm>
        </p:spPr>
        <p:txBody>
          <a:bodyPr>
            <a:normAutofit/>
          </a:bodyPr>
          <a:lstStyle/>
          <a:p>
            <a:r>
              <a:rPr lang="en-US" sz="3600" b="1" dirty="0">
                <a:latin typeface="+mn-lt"/>
              </a:rPr>
              <a:t>Importing in Action</a:t>
            </a:r>
          </a:p>
        </p:txBody>
      </p:sp>
      <p:pic>
        <p:nvPicPr>
          <p:cNvPr id="4" name="CRC Import">
            <a:hlinkClick r:id="" action="ppaction://media"/>
            <a:extLst>
              <a:ext uri="{FF2B5EF4-FFF2-40B4-BE49-F238E27FC236}">
                <a16:creationId xmlns:a16="http://schemas.microsoft.com/office/drawing/2014/main" id="{42BBB95E-C771-4A2F-8E2C-116C95B621C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613025" y="1705740"/>
            <a:ext cx="8212794" cy="4730252"/>
          </a:xfrm>
        </p:spPr>
      </p:pic>
    </p:spTree>
    <p:extLst>
      <p:ext uri="{BB962C8B-B14F-4D97-AF65-F5344CB8AC3E}">
        <p14:creationId xmlns:p14="http://schemas.microsoft.com/office/powerpoint/2010/main" val="257265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073785"/>
            <a:ext cx="10515600" cy="1325563"/>
          </a:xfrm>
        </p:spPr>
        <p:txBody>
          <a:bodyPr>
            <a:normAutofit/>
          </a:bodyPr>
          <a:lstStyle/>
          <a:p>
            <a:pPr algn="ctr"/>
            <a:r>
              <a:rPr lang="en-US" sz="3600" b="1" dirty="0">
                <a:latin typeface="+mn-lt"/>
                <a:cs typeface="Arial" panose="020B0604020202020204" pitchFamily="34" charset="0"/>
              </a:rPr>
              <a:t>Exporting Excellence </a:t>
            </a:r>
          </a:p>
        </p:txBody>
      </p:sp>
      <p:sp>
        <p:nvSpPr>
          <p:cNvPr id="3" name="Content Placeholder 2"/>
          <p:cNvSpPr>
            <a:spLocks noGrp="1"/>
          </p:cNvSpPr>
          <p:nvPr>
            <p:ph sz="half" idx="1"/>
          </p:nvPr>
        </p:nvSpPr>
        <p:spPr>
          <a:xfrm>
            <a:off x="1764030" y="1825808"/>
            <a:ext cx="10187940" cy="4005263"/>
          </a:xfrm>
        </p:spPr>
        <p:txBody>
          <a:bodyPr>
            <a:normAutofit/>
          </a:bodyPr>
          <a:lstStyle/>
          <a:p>
            <a:endParaRPr lang="en-US" dirty="0"/>
          </a:p>
          <a:p>
            <a:pPr marL="0" indent="0" algn="ctr">
              <a:lnSpc>
                <a:spcPct val="150000"/>
              </a:lnSpc>
              <a:buNone/>
            </a:pPr>
            <a:r>
              <a:rPr lang="en-US" sz="2400" dirty="0"/>
              <a:t> Automatically export meter postage from </a:t>
            </a:r>
            <a:r>
              <a:rPr lang="en-US" sz="2400" dirty="0" err="1"/>
              <a:t>MailOne</a:t>
            </a:r>
            <a:r>
              <a:rPr lang="en-US" sz="2400" dirty="0"/>
              <a:t> and imports it into a cost recovery or accounting system. User can manually export by date range or the CRC program can continuously append the new postage data to an export file or database. Includes checks to prevent duplicate postage exports and can apply chargeback in numerous ways. </a:t>
            </a:r>
          </a:p>
          <a:p>
            <a:endParaRPr lang="en-US" dirty="0"/>
          </a:p>
        </p:txBody>
      </p:sp>
      <p:sp>
        <p:nvSpPr>
          <p:cNvPr id="8" name="Rectangle 7"/>
          <p:cNvSpPr>
            <a:spLocks noChangeArrowheads="1"/>
          </p:cNvSpPr>
          <p:nvPr/>
        </p:nvSpPr>
        <p:spPr bwMode="auto">
          <a:xfrm>
            <a:off x="-1" y="0"/>
            <a:ext cx="1524001" cy="6858000"/>
          </a:xfrm>
          <a:prstGeom prst="rect">
            <a:avLst/>
          </a:prstGeom>
          <a:solidFill>
            <a:srgbClr val="2E3640"/>
          </a:solidFill>
          <a:ln>
            <a:noFill/>
          </a:ln>
          <a:effectLst/>
          <a:extLs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rot="0" vert="horz" wrap="square" lIns="36576" tIns="36576" rIns="36576" bIns="36576"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 name="Text Box 6"/>
          <p:cNvSpPr txBox="1">
            <a:spLocks noChangeArrowheads="1"/>
          </p:cNvSpPr>
          <p:nvPr/>
        </p:nvSpPr>
        <p:spPr bwMode="auto">
          <a:xfrm>
            <a:off x="2114549" y="187960"/>
            <a:ext cx="7949545" cy="326571"/>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2600"/>
              </a:lnSpc>
              <a:spcBef>
                <a:spcPts val="0"/>
              </a:spcBef>
              <a:spcAft>
                <a:spcPts val="0"/>
              </a:spcAft>
            </a:pPr>
            <a:r>
              <a:rPr lang="en-US" sz="2400" kern="1400">
                <a:solidFill>
                  <a:srgbClr val="FFFFFE"/>
                </a:solidFill>
                <a:effectLst/>
                <a:latin typeface="Arial" panose="020B0604020202020204" pitchFamily="34" charset="0"/>
                <a:ea typeface="Times New Roman" panose="02020603050405020304" pitchFamily="18" charset="0"/>
              </a:rPr>
              <a:t>Information Technology Solutions</a:t>
            </a:r>
            <a:endParaRPr lang="en-US" sz="1000" kern="1400">
              <a:solidFill>
                <a:srgbClr val="212120"/>
              </a:solidFill>
              <a:effectLst/>
              <a:latin typeface="Times New Roman" panose="02020603050405020304" pitchFamily="18" charset="0"/>
              <a:ea typeface="Times New Roman" panose="02020603050405020304" pitchFamily="18" charset="0"/>
            </a:endParaRPr>
          </a:p>
        </p:txBody>
      </p:sp>
      <p:sp>
        <p:nvSpPr>
          <p:cNvPr id="10" name="Freeform 24"/>
          <p:cNvSpPr>
            <a:spLocks/>
          </p:cNvSpPr>
          <p:nvPr/>
        </p:nvSpPr>
        <p:spPr bwMode="auto">
          <a:xfrm>
            <a:off x="1524000" y="0"/>
            <a:ext cx="10668000" cy="1517780"/>
          </a:xfrm>
          <a:custGeom>
            <a:avLst/>
            <a:gdLst>
              <a:gd name="T0" fmla="*/ 0 w 1944"/>
              <a:gd name="T1" fmla="*/ 0 h 493"/>
              <a:gd name="T2" fmla="*/ 0 w 1944"/>
              <a:gd name="T3" fmla="*/ 493 h 493"/>
              <a:gd name="T4" fmla="*/ 1944 w 1944"/>
              <a:gd name="T5" fmla="*/ 417 h 493"/>
              <a:gd name="T6" fmla="*/ 1944 w 1944"/>
              <a:gd name="T7" fmla="*/ 0 h 493"/>
              <a:gd name="T8" fmla="*/ 0 w 1944"/>
              <a:gd name="T9" fmla="*/ 0 h 493"/>
            </a:gdLst>
            <a:ahLst/>
            <a:cxnLst>
              <a:cxn ang="0">
                <a:pos x="T0" y="T1"/>
              </a:cxn>
              <a:cxn ang="0">
                <a:pos x="T2" y="T3"/>
              </a:cxn>
              <a:cxn ang="0">
                <a:pos x="T4" y="T5"/>
              </a:cxn>
              <a:cxn ang="0">
                <a:pos x="T6" y="T7"/>
              </a:cxn>
              <a:cxn ang="0">
                <a:pos x="T8" y="T9"/>
              </a:cxn>
            </a:cxnLst>
            <a:rect l="0" t="0" r="r" b="b"/>
            <a:pathLst>
              <a:path w="1944" h="493">
                <a:moveTo>
                  <a:pt x="0" y="0"/>
                </a:moveTo>
                <a:cubicBezTo>
                  <a:pt x="0" y="493"/>
                  <a:pt x="0" y="493"/>
                  <a:pt x="0" y="493"/>
                </a:cubicBezTo>
                <a:cubicBezTo>
                  <a:pt x="736" y="359"/>
                  <a:pt x="1422" y="369"/>
                  <a:pt x="1944" y="417"/>
                </a:cubicBezTo>
                <a:cubicBezTo>
                  <a:pt x="1944" y="0"/>
                  <a:pt x="1944" y="0"/>
                  <a:pt x="1944" y="0"/>
                </a:cubicBezTo>
                <a:lnTo>
                  <a:pt x="0" y="0"/>
                </a:lnTo>
                <a:close/>
              </a:path>
            </a:pathLst>
          </a:custGeom>
          <a:gradFill flip="none" rotWithShape="1">
            <a:gsLst>
              <a:gs pos="0">
                <a:srgbClr val="629DD1">
                  <a:lumMod val="67000"/>
                </a:srgbClr>
              </a:gs>
              <a:gs pos="48000">
                <a:srgbClr val="629DD1">
                  <a:lumMod val="97000"/>
                  <a:lumOff val="3000"/>
                </a:srgbClr>
              </a:gs>
              <a:gs pos="100000">
                <a:srgbClr val="629DD1">
                  <a:lumMod val="60000"/>
                  <a:lumOff val="40000"/>
                </a:srgbClr>
              </a:gs>
            </a:gsLst>
            <a:lin ang="5400000" scaled="1"/>
            <a:tileRect/>
          </a:gradFill>
          <a:ln>
            <a:noFill/>
          </a:ln>
          <a:effec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1" name="Freeform 25"/>
          <p:cNvSpPr>
            <a:spLocks/>
          </p:cNvSpPr>
          <p:nvPr/>
        </p:nvSpPr>
        <p:spPr bwMode="auto">
          <a:xfrm>
            <a:off x="0" y="1100455"/>
            <a:ext cx="12192000" cy="482600"/>
          </a:xfrm>
          <a:custGeom>
            <a:avLst/>
            <a:gdLst>
              <a:gd name="T0" fmla="*/ 0 w 2448"/>
              <a:gd name="T1" fmla="*/ 225 h 225"/>
              <a:gd name="T2" fmla="*/ 2448 w 2448"/>
              <a:gd name="T3" fmla="*/ 93 h 225"/>
            </a:gdLst>
            <a:ahLst/>
            <a:cxnLst>
              <a:cxn ang="0">
                <a:pos x="T0" y="T1"/>
              </a:cxn>
              <a:cxn ang="0">
                <a:pos x="T2" y="T3"/>
              </a:cxn>
            </a:cxnLst>
            <a:rect l="0" t="0" r="r" b="b"/>
            <a:pathLst>
              <a:path w="2448" h="225">
                <a:moveTo>
                  <a:pt x="0" y="225"/>
                </a:moveTo>
                <a:cubicBezTo>
                  <a:pt x="937" y="0"/>
                  <a:pt x="1829" y="24"/>
                  <a:pt x="2448" y="93"/>
                </a:cubicBezTo>
              </a:path>
            </a:pathLst>
          </a:custGeom>
          <a:noFill/>
          <a:ln w="6350">
            <a:solidFill>
              <a:srgbClr val="FFFFFE"/>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Freeform 26"/>
          <p:cNvSpPr>
            <a:spLocks/>
          </p:cNvSpPr>
          <p:nvPr/>
        </p:nvSpPr>
        <p:spPr bwMode="auto">
          <a:xfrm>
            <a:off x="0" y="1043305"/>
            <a:ext cx="12192000" cy="576943"/>
          </a:xfrm>
          <a:custGeom>
            <a:avLst/>
            <a:gdLst>
              <a:gd name="T0" fmla="*/ 0 w 2448"/>
              <a:gd name="T1" fmla="*/ 269 h 269"/>
              <a:gd name="T2" fmla="*/ 2448 w 2448"/>
              <a:gd name="T3" fmla="*/ 47 h 269"/>
            </a:gdLst>
            <a:ahLst/>
            <a:cxnLst>
              <a:cxn ang="0">
                <a:pos x="T0" y="T1"/>
              </a:cxn>
              <a:cxn ang="0">
                <a:pos x="T2" y="T3"/>
              </a:cxn>
            </a:cxnLst>
            <a:rect l="0" t="0" r="r" b="b"/>
            <a:pathLst>
              <a:path w="2448" h="269">
                <a:moveTo>
                  <a:pt x="0" y="269"/>
                </a:moveTo>
                <a:cubicBezTo>
                  <a:pt x="927" y="9"/>
                  <a:pt x="1821" y="0"/>
                  <a:pt x="2448" y="47"/>
                </a:cubicBezTo>
              </a:path>
            </a:pathLst>
          </a:custGeom>
          <a:noFill/>
          <a:ln w="6350">
            <a:solidFill>
              <a:srgbClr val="FFFFFE"/>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 name="Freeform 27"/>
          <p:cNvSpPr>
            <a:spLocks/>
          </p:cNvSpPr>
          <p:nvPr/>
        </p:nvSpPr>
        <p:spPr bwMode="auto">
          <a:xfrm>
            <a:off x="0" y="932180"/>
            <a:ext cx="12192000" cy="532039"/>
          </a:xfrm>
          <a:custGeom>
            <a:avLst/>
            <a:gdLst>
              <a:gd name="T0" fmla="*/ 2448 w 2448"/>
              <a:gd name="T1" fmla="*/ 56 h 248"/>
              <a:gd name="T2" fmla="*/ 0 w 2448"/>
              <a:gd name="T3" fmla="*/ 248 h 248"/>
            </a:gdLst>
            <a:ahLst/>
            <a:cxnLst>
              <a:cxn ang="0">
                <a:pos x="T0" y="T1"/>
              </a:cxn>
              <a:cxn ang="0">
                <a:pos x="T2" y="T3"/>
              </a:cxn>
            </a:cxnLst>
            <a:rect l="0" t="0" r="r" b="b"/>
            <a:pathLst>
              <a:path w="2448" h="248">
                <a:moveTo>
                  <a:pt x="2448" y="56"/>
                </a:moveTo>
                <a:cubicBezTo>
                  <a:pt x="1822" y="1"/>
                  <a:pt x="929" y="0"/>
                  <a:pt x="0" y="248"/>
                </a:cubicBezTo>
              </a:path>
            </a:pathLst>
          </a:custGeom>
          <a:noFill/>
          <a:ln w="6350">
            <a:solidFill>
              <a:srgbClr val="297FD5">
                <a:lumMod val="75000"/>
              </a:srgbClr>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 name="Freeform 28"/>
          <p:cNvSpPr>
            <a:spLocks/>
          </p:cNvSpPr>
          <p:nvPr/>
        </p:nvSpPr>
        <p:spPr bwMode="auto">
          <a:xfrm>
            <a:off x="0" y="1043306"/>
            <a:ext cx="12192000" cy="527504"/>
          </a:xfrm>
          <a:custGeom>
            <a:avLst/>
            <a:gdLst>
              <a:gd name="T0" fmla="*/ 0 w 2448"/>
              <a:gd name="T1" fmla="*/ 246 h 246"/>
              <a:gd name="T2" fmla="*/ 2448 w 2448"/>
              <a:gd name="T3" fmla="*/ 59 h 246"/>
            </a:gdLst>
            <a:ahLst/>
            <a:cxnLst>
              <a:cxn ang="0">
                <a:pos x="T0" y="T1"/>
              </a:cxn>
              <a:cxn ang="0">
                <a:pos x="T2" y="T3"/>
              </a:cxn>
            </a:cxnLst>
            <a:rect l="0" t="0" r="r" b="b"/>
            <a:pathLst>
              <a:path w="2448" h="246">
                <a:moveTo>
                  <a:pt x="0" y="246"/>
                </a:moveTo>
                <a:cubicBezTo>
                  <a:pt x="930" y="0"/>
                  <a:pt x="1822" y="3"/>
                  <a:pt x="2448" y="59"/>
                </a:cubicBezTo>
              </a:path>
            </a:pathLst>
          </a:custGeom>
          <a:noFill/>
          <a:ln w="6350">
            <a:solidFill>
              <a:srgbClr val="FFFFFE"/>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 name="Freeform 29"/>
          <p:cNvSpPr>
            <a:spLocks/>
          </p:cNvSpPr>
          <p:nvPr/>
        </p:nvSpPr>
        <p:spPr bwMode="auto">
          <a:xfrm>
            <a:off x="0" y="1160145"/>
            <a:ext cx="12192000" cy="532039"/>
          </a:xfrm>
          <a:custGeom>
            <a:avLst/>
            <a:gdLst>
              <a:gd name="T0" fmla="*/ 0 w 2448"/>
              <a:gd name="T1" fmla="*/ 248 h 248"/>
              <a:gd name="T2" fmla="*/ 2448 w 2448"/>
              <a:gd name="T3" fmla="*/ 55 h 248"/>
            </a:gdLst>
            <a:ahLst/>
            <a:cxnLst>
              <a:cxn ang="0">
                <a:pos x="T0" y="T1"/>
              </a:cxn>
              <a:cxn ang="0">
                <a:pos x="T2" y="T3"/>
              </a:cxn>
            </a:cxnLst>
            <a:rect l="0" t="0" r="r" b="b"/>
            <a:pathLst>
              <a:path w="2448" h="248">
                <a:moveTo>
                  <a:pt x="0" y="248"/>
                </a:moveTo>
                <a:cubicBezTo>
                  <a:pt x="929" y="0"/>
                  <a:pt x="1821" y="1"/>
                  <a:pt x="2448" y="55"/>
                </a:cubicBezTo>
              </a:path>
            </a:pathLst>
          </a:custGeom>
          <a:noFill/>
          <a:ln w="6350">
            <a:solidFill>
              <a:srgbClr val="4A66AC"/>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6" name="Picture 15">
            <a:extLst>
              <a:ext uri="{FF2B5EF4-FFF2-40B4-BE49-F238E27FC236}">
                <a16:creationId xmlns:a16="http://schemas.microsoft.com/office/drawing/2014/main" id="{7678D520-C765-47BF-8BBF-942B0B894C82}"/>
              </a:ext>
            </a:extLst>
          </p:cNvPr>
          <p:cNvPicPr>
            <a:picLocks noChangeAspect="1"/>
          </p:cNvPicPr>
          <p:nvPr/>
        </p:nvPicPr>
        <p:blipFill>
          <a:blip r:embed="rId2"/>
          <a:stretch>
            <a:fillRect/>
          </a:stretch>
        </p:blipFill>
        <p:spPr>
          <a:xfrm>
            <a:off x="10668000" y="1395329"/>
            <a:ext cx="1048603" cy="688908"/>
          </a:xfrm>
          <a:prstGeom prst="rect">
            <a:avLst/>
          </a:prstGeom>
        </p:spPr>
      </p:pic>
    </p:spTree>
    <p:extLst>
      <p:ext uri="{BB962C8B-B14F-4D97-AF65-F5344CB8AC3E}">
        <p14:creationId xmlns:p14="http://schemas.microsoft.com/office/powerpoint/2010/main" val="3686332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018369"/>
            <a:ext cx="10515600" cy="1325563"/>
          </a:xfrm>
        </p:spPr>
        <p:txBody>
          <a:bodyPr>
            <a:normAutofit/>
          </a:bodyPr>
          <a:lstStyle/>
          <a:p>
            <a:pPr algn="ctr"/>
            <a:r>
              <a:rPr lang="en-US" sz="3600" b="1" dirty="0">
                <a:latin typeface="+mn-lt"/>
                <a:cs typeface="Arial" panose="020B0604020202020204" pitchFamily="34" charset="0"/>
              </a:rPr>
              <a:t>Exporting Postage File</a:t>
            </a:r>
          </a:p>
        </p:txBody>
      </p:sp>
      <p:sp>
        <p:nvSpPr>
          <p:cNvPr id="3" name="Content Placeholder 2"/>
          <p:cNvSpPr>
            <a:spLocks noGrp="1"/>
          </p:cNvSpPr>
          <p:nvPr>
            <p:ph sz="half" idx="1"/>
          </p:nvPr>
        </p:nvSpPr>
        <p:spPr>
          <a:xfrm>
            <a:off x="1775460" y="2467260"/>
            <a:ext cx="4244340" cy="4005263"/>
          </a:xfrm>
        </p:spPr>
        <p:txBody>
          <a:bodyPr>
            <a:normAutofit/>
          </a:bodyPr>
          <a:lstStyle/>
          <a:p>
            <a:r>
              <a:rPr lang="en-US" sz="2400" dirty="0"/>
              <a:t>Generates a formatted file for your cost recovery system</a:t>
            </a:r>
          </a:p>
          <a:p>
            <a:r>
              <a:rPr lang="en-US" sz="2400" dirty="0"/>
              <a:t>Export by date range.</a:t>
            </a:r>
          </a:p>
          <a:p>
            <a:r>
              <a:rPr lang="en-US" sz="2400" dirty="0"/>
              <a:t>Continuously append by using last export date/time.</a:t>
            </a:r>
          </a:p>
          <a:p>
            <a:r>
              <a:rPr lang="en-US" sz="2400" dirty="0"/>
              <a:t>Start from a desktop icon.</a:t>
            </a:r>
          </a:p>
          <a:p>
            <a:r>
              <a:rPr lang="en-US" sz="2400" dirty="0"/>
              <a:t>Can be set to run as a scheduled task.</a:t>
            </a:r>
          </a:p>
          <a:p>
            <a:endParaRPr lang="en-US" dirty="0"/>
          </a:p>
          <a:p>
            <a:endParaRPr lang="en-US" dirty="0"/>
          </a:p>
        </p:txBody>
      </p:sp>
      <p:sp>
        <p:nvSpPr>
          <p:cNvPr id="8" name="Rectangle 7"/>
          <p:cNvSpPr>
            <a:spLocks noChangeArrowheads="1"/>
          </p:cNvSpPr>
          <p:nvPr/>
        </p:nvSpPr>
        <p:spPr bwMode="auto">
          <a:xfrm>
            <a:off x="-1" y="0"/>
            <a:ext cx="1524001" cy="6858000"/>
          </a:xfrm>
          <a:prstGeom prst="rect">
            <a:avLst/>
          </a:prstGeom>
          <a:solidFill>
            <a:srgbClr val="2E3640"/>
          </a:solidFill>
          <a:ln>
            <a:noFill/>
          </a:ln>
          <a:effectLst/>
          <a:extLs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rot="0" vert="horz" wrap="square" lIns="36576" tIns="36576" rIns="36576" bIns="36576"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 name="Text Box 6"/>
          <p:cNvSpPr txBox="1">
            <a:spLocks noChangeArrowheads="1"/>
          </p:cNvSpPr>
          <p:nvPr/>
        </p:nvSpPr>
        <p:spPr bwMode="auto">
          <a:xfrm>
            <a:off x="2114549" y="187960"/>
            <a:ext cx="7949545" cy="326571"/>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2600"/>
              </a:lnSpc>
              <a:spcBef>
                <a:spcPts val="0"/>
              </a:spcBef>
              <a:spcAft>
                <a:spcPts val="0"/>
              </a:spcAft>
            </a:pPr>
            <a:r>
              <a:rPr lang="en-US" sz="2400" kern="1400">
                <a:solidFill>
                  <a:srgbClr val="FFFFFE"/>
                </a:solidFill>
                <a:effectLst/>
                <a:latin typeface="Arial" panose="020B0604020202020204" pitchFamily="34" charset="0"/>
                <a:ea typeface="Times New Roman" panose="02020603050405020304" pitchFamily="18" charset="0"/>
              </a:rPr>
              <a:t>Information Technology Solutions</a:t>
            </a:r>
            <a:endParaRPr lang="en-US" sz="1000" kern="1400">
              <a:solidFill>
                <a:srgbClr val="212120"/>
              </a:solidFill>
              <a:effectLst/>
              <a:latin typeface="Times New Roman" panose="02020603050405020304" pitchFamily="18" charset="0"/>
              <a:ea typeface="Times New Roman" panose="02020603050405020304" pitchFamily="18" charset="0"/>
            </a:endParaRPr>
          </a:p>
        </p:txBody>
      </p:sp>
      <p:sp>
        <p:nvSpPr>
          <p:cNvPr id="10" name="Freeform 24"/>
          <p:cNvSpPr>
            <a:spLocks/>
          </p:cNvSpPr>
          <p:nvPr/>
        </p:nvSpPr>
        <p:spPr bwMode="auto">
          <a:xfrm>
            <a:off x="1524000" y="0"/>
            <a:ext cx="10668000" cy="1517780"/>
          </a:xfrm>
          <a:custGeom>
            <a:avLst/>
            <a:gdLst>
              <a:gd name="T0" fmla="*/ 0 w 1944"/>
              <a:gd name="T1" fmla="*/ 0 h 493"/>
              <a:gd name="T2" fmla="*/ 0 w 1944"/>
              <a:gd name="T3" fmla="*/ 493 h 493"/>
              <a:gd name="T4" fmla="*/ 1944 w 1944"/>
              <a:gd name="T5" fmla="*/ 417 h 493"/>
              <a:gd name="T6" fmla="*/ 1944 w 1944"/>
              <a:gd name="T7" fmla="*/ 0 h 493"/>
              <a:gd name="T8" fmla="*/ 0 w 1944"/>
              <a:gd name="T9" fmla="*/ 0 h 493"/>
            </a:gdLst>
            <a:ahLst/>
            <a:cxnLst>
              <a:cxn ang="0">
                <a:pos x="T0" y="T1"/>
              </a:cxn>
              <a:cxn ang="0">
                <a:pos x="T2" y="T3"/>
              </a:cxn>
              <a:cxn ang="0">
                <a:pos x="T4" y="T5"/>
              </a:cxn>
              <a:cxn ang="0">
                <a:pos x="T6" y="T7"/>
              </a:cxn>
              <a:cxn ang="0">
                <a:pos x="T8" y="T9"/>
              </a:cxn>
            </a:cxnLst>
            <a:rect l="0" t="0" r="r" b="b"/>
            <a:pathLst>
              <a:path w="1944" h="493">
                <a:moveTo>
                  <a:pt x="0" y="0"/>
                </a:moveTo>
                <a:cubicBezTo>
                  <a:pt x="0" y="493"/>
                  <a:pt x="0" y="493"/>
                  <a:pt x="0" y="493"/>
                </a:cubicBezTo>
                <a:cubicBezTo>
                  <a:pt x="736" y="359"/>
                  <a:pt x="1422" y="369"/>
                  <a:pt x="1944" y="417"/>
                </a:cubicBezTo>
                <a:cubicBezTo>
                  <a:pt x="1944" y="0"/>
                  <a:pt x="1944" y="0"/>
                  <a:pt x="1944" y="0"/>
                </a:cubicBezTo>
                <a:lnTo>
                  <a:pt x="0" y="0"/>
                </a:lnTo>
                <a:close/>
              </a:path>
            </a:pathLst>
          </a:custGeom>
          <a:gradFill flip="none" rotWithShape="1">
            <a:gsLst>
              <a:gs pos="0">
                <a:srgbClr val="629DD1">
                  <a:lumMod val="67000"/>
                </a:srgbClr>
              </a:gs>
              <a:gs pos="48000">
                <a:srgbClr val="629DD1">
                  <a:lumMod val="97000"/>
                  <a:lumOff val="3000"/>
                </a:srgbClr>
              </a:gs>
              <a:gs pos="100000">
                <a:srgbClr val="629DD1">
                  <a:lumMod val="60000"/>
                  <a:lumOff val="40000"/>
                </a:srgbClr>
              </a:gs>
            </a:gsLst>
            <a:lin ang="5400000" scaled="1"/>
            <a:tileRect/>
          </a:gradFill>
          <a:ln>
            <a:noFill/>
          </a:ln>
          <a:effec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1" name="Freeform 25"/>
          <p:cNvSpPr>
            <a:spLocks/>
          </p:cNvSpPr>
          <p:nvPr/>
        </p:nvSpPr>
        <p:spPr bwMode="auto">
          <a:xfrm>
            <a:off x="0" y="1100455"/>
            <a:ext cx="12192000" cy="482600"/>
          </a:xfrm>
          <a:custGeom>
            <a:avLst/>
            <a:gdLst>
              <a:gd name="T0" fmla="*/ 0 w 2448"/>
              <a:gd name="T1" fmla="*/ 225 h 225"/>
              <a:gd name="T2" fmla="*/ 2448 w 2448"/>
              <a:gd name="T3" fmla="*/ 93 h 225"/>
            </a:gdLst>
            <a:ahLst/>
            <a:cxnLst>
              <a:cxn ang="0">
                <a:pos x="T0" y="T1"/>
              </a:cxn>
              <a:cxn ang="0">
                <a:pos x="T2" y="T3"/>
              </a:cxn>
            </a:cxnLst>
            <a:rect l="0" t="0" r="r" b="b"/>
            <a:pathLst>
              <a:path w="2448" h="225">
                <a:moveTo>
                  <a:pt x="0" y="225"/>
                </a:moveTo>
                <a:cubicBezTo>
                  <a:pt x="937" y="0"/>
                  <a:pt x="1829" y="24"/>
                  <a:pt x="2448" y="93"/>
                </a:cubicBezTo>
              </a:path>
            </a:pathLst>
          </a:custGeom>
          <a:noFill/>
          <a:ln w="6350">
            <a:solidFill>
              <a:srgbClr val="FFFFFE"/>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Freeform 26"/>
          <p:cNvSpPr>
            <a:spLocks/>
          </p:cNvSpPr>
          <p:nvPr/>
        </p:nvSpPr>
        <p:spPr bwMode="auto">
          <a:xfrm>
            <a:off x="0" y="1043305"/>
            <a:ext cx="12192000" cy="576943"/>
          </a:xfrm>
          <a:custGeom>
            <a:avLst/>
            <a:gdLst>
              <a:gd name="T0" fmla="*/ 0 w 2448"/>
              <a:gd name="T1" fmla="*/ 269 h 269"/>
              <a:gd name="T2" fmla="*/ 2448 w 2448"/>
              <a:gd name="T3" fmla="*/ 47 h 269"/>
            </a:gdLst>
            <a:ahLst/>
            <a:cxnLst>
              <a:cxn ang="0">
                <a:pos x="T0" y="T1"/>
              </a:cxn>
              <a:cxn ang="0">
                <a:pos x="T2" y="T3"/>
              </a:cxn>
            </a:cxnLst>
            <a:rect l="0" t="0" r="r" b="b"/>
            <a:pathLst>
              <a:path w="2448" h="269">
                <a:moveTo>
                  <a:pt x="0" y="269"/>
                </a:moveTo>
                <a:cubicBezTo>
                  <a:pt x="927" y="9"/>
                  <a:pt x="1821" y="0"/>
                  <a:pt x="2448" y="47"/>
                </a:cubicBezTo>
              </a:path>
            </a:pathLst>
          </a:custGeom>
          <a:noFill/>
          <a:ln w="6350">
            <a:solidFill>
              <a:srgbClr val="FFFFFE"/>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 name="Freeform 27"/>
          <p:cNvSpPr>
            <a:spLocks/>
          </p:cNvSpPr>
          <p:nvPr/>
        </p:nvSpPr>
        <p:spPr bwMode="auto">
          <a:xfrm>
            <a:off x="0" y="932180"/>
            <a:ext cx="12192000" cy="532039"/>
          </a:xfrm>
          <a:custGeom>
            <a:avLst/>
            <a:gdLst>
              <a:gd name="T0" fmla="*/ 2448 w 2448"/>
              <a:gd name="T1" fmla="*/ 56 h 248"/>
              <a:gd name="T2" fmla="*/ 0 w 2448"/>
              <a:gd name="T3" fmla="*/ 248 h 248"/>
            </a:gdLst>
            <a:ahLst/>
            <a:cxnLst>
              <a:cxn ang="0">
                <a:pos x="T0" y="T1"/>
              </a:cxn>
              <a:cxn ang="0">
                <a:pos x="T2" y="T3"/>
              </a:cxn>
            </a:cxnLst>
            <a:rect l="0" t="0" r="r" b="b"/>
            <a:pathLst>
              <a:path w="2448" h="248">
                <a:moveTo>
                  <a:pt x="2448" y="56"/>
                </a:moveTo>
                <a:cubicBezTo>
                  <a:pt x="1822" y="1"/>
                  <a:pt x="929" y="0"/>
                  <a:pt x="0" y="248"/>
                </a:cubicBezTo>
              </a:path>
            </a:pathLst>
          </a:custGeom>
          <a:noFill/>
          <a:ln w="6350">
            <a:solidFill>
              <a:srgbClr val="297FD5">
                <a:lumMod val="75000"/>
              </a:srgbClr>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 name="Freeform 28"/>
          <p:cNvSpPr>
            <a:spLocks/>
          </p:cNvSpPr>
          <p:nvPr/>
        </p:nvSpPr>
        <p:spPr bwMode="auto">
          <a:xfrm>
            <a:off x="0" y="1043306"/>
            <a:ext cx="12192000" cy="527504"/>
          </a:xfrm>
          <a:custGeom>
            <a:avLst/>
            <a:gdLst>
              <a:gd name="T0" fmla="*/ 0 w 2448"/>
              <a:gd name="T1" fmla="*/ 246 h 246"/>
              <a:gd name="T2" fmla="*/ 2448 w 2448"/>
              <a:gd name="T3" fmla="*/ 59 h 246"/>
            </a:gdLst>
            <a:ahLst/>
            <a:cxnLst>
              <a:cxn ang="0">
                <a:pos x="T0" y="T1"/>
              </a:cxn>
              <a:cxn ang="0">
                <a:pos x="T2" y="T3"/>
              </a:cxn>
            </a:cxnLst>
            <a:rect l="0" t="0" r="r" b="b"/>
            <a:pathLst>
              <a:path w="2448" h="246">
                <a:moveTo>
                  <a:pt x="0" y="246"/>
                </a:moveTo>
                <a:cubicBezTo>
                  <a:pt x="930" y="0"/>
                  <a:pt x="1822" y="3"/>
                  <a:pt x="2448" y="59"/>
                </a:cubicBezTo>
              </a:path>
            </a:pathLst>
          </a:custGeom>
          <a:noFill/>
          <a:ln w="6350">
            <a:solidFill>
              <a:srgbClr val="FFFFFE"/>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 name="Freeform 29"/>
          <p:cNvSpPr>
            <a:spLocks/>
          </p:cNvSpPr>
          <p:nvPr/>
        </p:nvSpPr>
        <p:spPr bwMode="auto">
          <a:xfrm>
            <a:off x="0" y="1160145"/>
            <a:ext cx="12192000" cy="532039"/>
          </a:xfrm>
          <a:custGeom>
            <a:avLst/>
            <a:gdLst>
              <a:gd name="T0" fmla="*/ 0 w 2448"/>
              <a:gd name="T1" fmla="*/ 248 h 248"/>
              <a:gd name="T2" fmla="*/ 2448 w 2448"/>
              <a:gd name="T3" fmla="*/ 55 h 248"/>
            </a:gdLst>
            <a:ahLst/>
            <a:cxnLst>
              <a:cxn ang="0">
                <a:pos x="T0" y="T1"/>
              </a:cxn>
              <a:cxn ang="0">
                <a:pos x="T2" y="T3"/>
              </a:cxn>
            </a:cxnLst>
            <a:rect l="0" t="0" r="r" b="b"/>
            <a:pathLst>
              <a:path w="2448" h="248">
                <a:moveTo>
                  <a:pt x="0" y="248"/>
                </a:moveTo>
                <a:cubicBezTo>
                  <a:pt x="929" y="0"/>
                  <a:pt x="1821" y="1"/>
                  <a:pt x="2448" y="55"/>
                </a:cubicBezTo>
              </a:path>
            </a:pathLst>
          </a:custGeom>
          <a:noFill/>
          <a:ln w="6350">
            <a:solidFill>
              <a:srgbClr val="4A66AC"/>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6" name="Content Placeholder 6">
            <a:extLst>
              <a:ext uri="{FF2B5EF4-FFF2-40B4-BE49-F238E27FC236}">
                <a16:creationId xmlns:a16="http://schemas.microsoft.com/office/drawing/2014/main" id="{4E6FBF71-F032-4F25-BB39-66D409C798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3797" y="2814903"/>
            <a:ext cx="5181600" cy="2779177"/>
          </a:xfrm>
          <a:prstGeom prst="rect">
            <a:avLst/>
          </a:prstGeom>
        </p:spPr>
      </p:pic>
    </p:spTree>
    <p:extLst>
      <p:ext uri="{BB962C8B-B14F-4D97-AF65-F5344CB8AC3E}">
        <p14:creationId xmlns:p14="http://schemas.microsoft.com/office/powerpoint/2010/main" val="662775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1" y="0"/>
            <a:ext cx="1524001" cy="6858000"/>
          </a:xfrm>
          <a:prstGeom prst="rect">
            <a:avLst/>
          </a:prstGeom>
          <a:solidFill>
            <a:srgbClr val="2E3640"/>
          </a:solidFill>
          <a:ln>
            <a:noFill/>
          </a:ln>
          <a:effectLst/>
          <a:extLs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rot="0" vert="horz" wrap="square" lIns="36576" tIns="36576" rIns="36576" bIns="36576"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 name="Text Box 6"/>
          <p:cNvSpPr txBox="1">
            <a:spLocks noChangeArrowheads="1"/>
          </p:cNvSpPr>
          <p:nvPr/>
        </p:nvSpPr>
        <p:spPr bwMode="auto">
          <a:xfrm>
            <a:off x="2114549" y="187960"/>
            <a:ext cx="7949545" cy="326571"/>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marL="0" marR="0">
              <a:lnSpc>
                <a:spcPts val="2600"/>
              </a:lnSpc>
              <a:spcBef>
                <a:spcPts val="0"/>
              </a:spcBef>
              <a:spcAft>
                <a:spcPts val="0"/>
              </a:spcAft>
            </a:pPr>
            <a:r>
              <a:rPr lang="en-US" sz="2400" kern="1400">
                <a:solidFill>
                  <a:srgbClr val="FFFFFE"/>
                </a:solidFill>
                <a:effectLst/>
                <a:latin typeface="Arial" panose="020B0604020202020204" pitchFamily="34" charset="0"/>
                <a:ea typeface="Times New Roman" panose="02020603050405020304" pitchFamily="18" charset="0"/>
              </a:rPr>
              <a:t>Information Technology Solutions</a:t>
            </a:r>
            <a:endParaRPr lang="en-US" sz="1000" kern="1400">
              <a:solidFill>
                <a:srgbClr val="212120"/>
              </a:solidFill>
              <a:effectLst/>
              <a:latin typeface="Times New Roman" panose="02020603050405020304" pitchFamily="18" charset="0"/>
              <a:ea typeface="Times New Roman" panose="02020603050405020304" pitchFamily="18" charset="0"/>
            </a:endParaRPr>
          </a:p>
        </p:txBody>
      </p:sp>
      <p:sp>
        <p:nvSpPr>
          <p:cNvPr id="10" name="Freeform 24"/>
          <p:cNvSpPr>
            <a:spLocks/>
          </p:cNvSpPr>
          <p:nvPr/>
        </p:nvSpPr>
        <p:spPr bwMode="auto">
          <a:xfrm>
            <a:off x="1524000" y="0"/>
            <a:ext cx="10668000" cy="1517780"/>
          </a:xfrm>
          <a:custGeom>
            <a:avLst/>
            <a:gdLst>
              <a:gd name="T0" fmla="*/ 0 w 1944"/>
              <a:gd name="T1" fmla="*/ 0 h 493"/>
              <a:gd name="T2" fmla="*/ 0 w 1944"/>
              <a:gd name="T3" fmla="*/ 493 h 493"/>
              <a:gd name="T4" fmla="*/ 1944 w 1944"/>
              <a:gd name="T5" fmla="*/ 417 h 493"/>
              <a:gd name="T6" fmla="*/ 1944 w 1944"/>
              <a:gd name="T7" fmla="*/ 0 h 493"/>
              <a:gd name="T8" fmla="*/ 0 w 1944"/>
              <a:gd name="T9" fmla="*/ 0 h 493"/>
            </a:gdLst>
            <a:ahLst/>
            <a:cxnLst>
              <a:cxn ang="0">
                <a:pos x="T0" y="T1"/>
              </a:cxn>
              <a:cxn ang="0">
                <a:pos x="T2" y="T3"/>
              </a:cxn>
              <a:cxn ang="0">
                <a:pos x="T4" y="T5"/>
              </a:cxn>
              <a:cxn ang="0">
                <a:pos x="T6" y="T7"/>
              </a:cxn>
              <a:cxn ang="0">
                <a:pos x="T8" y="T9"/>
              </a:cxn>
            </a:cxnLst>
            <a:rect l="0" t="0" r="r" b="b"/>
            <a:pathLst>
              <a:path w="1944" h="493">
                <a:moveTo>
                  <a:pt x="0" y="0"/>
                </a:moveTo>
                <a:cubicBezTo>
                  <a:pt x="0" y="493"/>
                  <a:pt x="0" y="493"/>
                  <a:pt x="0" y="493"/>
                </a:cubicBezTo>
                <a:cubicBezTo>
                  <a:pt x="736" y="359"/>
                  <a:pt x="1422" y="369"/>
                  <a:pt x="1944" y="417"/>
                </a:cubicBezTo>
                <a:cubicBezTo>
                  <a:pt x="1944" y="0"/>
                  <a:pt x="1944" y="0"/>
                  <a:pt x="1944" y="0"/>
                </a:cubicBezTo>
                <a:lnTo>
                  <a:pt x="0" y="0"/>
                </a:lnTo>
                <a:close/>
              </a:path>
            </a:pathLst>
          </a:custGeom>
          <a:gradFill flip="none" rotWithShape="1">
            <a:gsLst>
              <a:gs pos="0">
                <a:srgbClr val="629DD1">
                  <a:lumMod val="67000"/>
                </a:srgbClr>
              </a:gs>
              <a:gs pos="48000">
                <a:srgbClr val="629DD1">
                  <a:lumMod val="97000"/>
                  <a:lumOff val="3000"/>
                </a:srgbClr>
              </a:gs>
              <a:gs pos="100000">
                <a:srgbClr val="629DD1">
                  <a:lumMod val="60000"/>
                  <a:lumOff val="40000"/>
                </a:srgbClr>
              </a:gs>
            </a:gsLst>
            <a:lin ang="5400000" scaled="1"/>
            <a:tileRect/>
          </a:gradFill>
          <a:ln>
            <a:noFill/>
          </a:ln>
          <a:effec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11" name="Freeform 25"/>
          <p:cNvSpPr>
            <a:spLocks/>
          </p:cNvSpPr>
          <p:nvPr/>
        </p:nvSpPr>
        <p:spPr bwMode="auto">
          <a:xfrm>
            <a:off x="0" y="1100455"/>
            <a:ext cx="12192000" cy="482600"/>
          </a:xfrm>
          <a:custGeom>
            <a:avLst/>
            <a:gdLst>
              <a:gd name="T0" fmla="*/ 0 w 2448"/>
              <a:gd name="T1" fmla="*/ 225 h 225"/>
              <a:gd name="T2" fmla="*/ 2448 w 2448"/>
              <a:gd name="T3" fmla="*/ 93 h 225"/>
            </a:gdLst>
            <a:ahLst/>
            <a:cxnLst>
              <a:cxn ang="0">
                <a:pos x="T0" y="T1"/>
              </a:cxn>
              <a:cxn ang="0">
                <a:pos x="T2" y="T3"/>
              </a:cxn>
            </a:cxnLst>
            <a:rect l="0" t="0" r="r" b="b"/>
            <a:pathLst>
              <a:path w="2448" h="225">
                <a:moveTo>
                  <a:pt x="0" y="225"/>
                </a:moveTo>
                <a:cubicBezTo>
                  <a:pt x="937" y="0"/>
                  <a:pt x="1829" y="24"/>
                  <a:pt x="2448" y="93"/>
                </a:cubicBezTo>
              </a:path>
            </a:pathLst>
          </a:custGeom>
          <a:noFill/>
          <a:ln w="6350">
            <a:solidFill>
              <a:srgbClr val="FFFFFE"/>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Freeform 26"/>
          <p:cNvSpPr>
            <a:spLocks/>
          </p:cNvSpPr>
          <p:nvPr/>
        </p:nvSpPr>
        <p:spPr bwMode="auto">
          <a:xfrm>
            <a:off x="0" y="1043305"/>
            <a:ext cx="12192000" cy="576943"/>
          </a:xfrm>
          <a:custGeom>
            <a:avLst/>
            <a:gdLst>
              <a:gd name="T0" fmla="*/ 0 w 2448"/>
              <a:gd name="T1" fmla="*/ 269 h 269"/>
              <a:gd name="T2" fmla="*/ 2448 w 2448"/>
              <a:gd name="T3" fmla="*/ 47 h 269"/>
            </a:gdLst>
            <a:ahLst/>
            <a:cxnLst>
              <a:cxn ang="0">
                <a:pos x="T0" y="T1"/>
              </a:cxn>
              <a:cxn ang="0">
                <a:pos x="T2" y="T3"/>
              </a:cxn>
            </a:cxnLst>
            <a:rect l="0" t="0" r="r" b="b"/>
            <a:pathLst>
              <a:path w="2448" h="269">
                <a:moveTo>
                  <a:pt x="0" y="269"/>
                </a:moveTo>
                <a:cubicBezTo>
                  <a:pt x="927" y="9"/>
                  <a:pt x="1821" y="0"/>
                  <a:pt x="2448" y="47"/>
                </a:cubicBezTo>
              </a:path>
            </a:pathLst>
          </a:custGeom>
          <a:noFill/>
          <a:ln w="6350">
            <a:solidFill>
              <a:srgbClr val="FFFFFE"/>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 name="Freeform 27"/>
          <p:cNvSpPr>
            <a:spLocks/>
          </p:cNvSpPr>
          <p:nvPr/>
        </p:nvSpPr>
        <p:spPr bwMode="auto">
          <a:xfrm>
            <a:off x="0" y="932180"/>
            <a:ext cx="12192000" cy="532039"/>
          </a:xfrm>
          <a:custGeom>
            <a:avLst/>
            <a:gdLst>
              <a:gd name="T0" fmla="*/ 2448 w 2448"/>
              <a:gd name="T1" fmla="*/ 56 h 248"/>
              <a:gd name="T2" fmla="*/ 0 w 2448"/>
              <a:gd name="T3" fmla="*/ 248 h 248"/>
            </a:gdLst>
            <a:ahLst/>
            <a:cxnLst>
              <a:cxn ang="0">
                <a:pos x="T0" y="T1"/>
              </a:cxn>
              <a:cxn ang="0">
                <a:pos x="T2" y="T3"/>
              </a:cxn>
            </a:cxnLst>
            <a:rect l="0" t="0" r="r" b="b"/>
            <a:pathLst>
              <a:path w="2448" h="248">
                <a:moveTo>
                  <a:pt x="2448" y="56"/>
                </a:moveTo>
                <a:cubicBezTo>
                  <a:pt x="1822" y="1"/>
                  <a:pt x="929" y="0"/>
                  <a:pt x="0" y="248"/>
                </a:cubicBezTo>
              </a:path>
            </a:pathLst>
          </a:custGeom>
          <a:noFill/>
          <a:ln w="6350">
            <a:solidFill>
              <a:srgbClr val="297FD5">
                <a:lumMod val="75000"/>
              </a:srgbClr>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 name="Freeform 28"/>
          <p:cNvSpPr>
            <a:spLocks/>
          </p:cNvSpPr>
          <p:nvPr/>
        </p:nvSpPr>
        <p:spPr bwMode="auto">
          <a:xfrm>
            <a:off x="0" y="1043306"/>
            <a:ext cx="12192000" cy="527504"/>
          </a:xfrm>
          <a:custGeom>
            <a:avLst/>
            <a:gdLst>
              <a:gd name="T0" fmla="*/ 0 w 2448"/>
              <a:gd name="T1" fmla="*/ 246 h 246"/>
              <a:gd name="T2" fmla="*/ 2448 w 2448"/>
              <a:gd name="T3" fmla="*/ 59 h 246"/>
            </a:gdLst>
            <a:ahLst/>
            <a:cxnLst>
              <a:cxn ang="0">
                <a:pos x="T0" y="T1"/>
              </a:cxn>
              <a:cxn ang="0">
                <a:pos x="T2" y="T3"/>
              </a:cxn>
            </a:cxnLst>
            <a:rect l="0" t="0" r="r" b="b"/>
            <a:pathLst>
              <a:path w="2448" h="246">
                <a:moveTo>
                  <a:pt x="0" y="246"/>
                </a:moveTo>
                <a:cubicBezTo>
                  <a:pt x="930" y="0"/>
                  <a:pt x="1822" y="3"/>
                  <a:pt x="2448" y="59"/>
                </a:cubicBezTo>
              </a:path>
            </a:pathLst>
          </a:custGeom>
          <a:noFill/>
          <a:ln w="6350">
            <a:solidFill>
              <a:srgbClr val="FFFFFE"/>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 name="Freeform 29"/>
          <p:cNvSpPr>
            <a:spLocks/>
          </p:cNvSpPr>
          <p:nvPr/>
        </p:nvSpPr>
        <p:spPr bwMode="auto">
          <a:xfrm>
            <a:off x="0" y="1160145"/>
            <a:ext cx="12192000" cy="532039"/>
          </a:xfrm>
          <a:custGeom>
            <a:avLst/>
            <a:gdLst>
              <a:gd name="T0" fmla="*/ 0 w 2448"/>
              <a:gd name="T1" fmla="*/ 248 h 248"/>
              <a:gd name="T2" fmla="*/ 2448 w 2448"/>
              <a:gd name="T3" fmla="*/ 55 h 248"/>
            </a:gdLst>
            <a:ahLst/>
            <a:cxnLst>
              <a:cxn ang="0">
                <a:pos x="T0" y="T1"/>
              </a:cxn>
              <a:cxn ang="0">
                <a:pos x="T2" y="T3"/>
              </a:cxn>
            </a:cxnLst>
            <a:rect l="0" t="0" r="r" b="b"/>
            <a:pathLst>
              <a:path w="2448" h="248">
                <a:moveTo>
                  <a:pt x="0" y="248"/>
                </a:moveTo>
                <a:cubicBezTo>
                  <a:pt x="929" y="0"/>
                  <a:pt x="1821" y="1"/>
                  <a:pt x="2448" y="55"/>
                </a:cubicBezTo>
              </a:path>
            </a:pathLst>
          </a:custGeom>
          <a:noFill/>
          <a:ln w="6350">
            <a:solidFill>
              <a:srgbClr val="4A66AC"/>
            </a:solidFill>
            <a:miter lim="800000"/>
            <a:headEnd/>
            <a:tailEnd/>
          </a:ln>
          <a:effectLst/>
          <a:extLst>
            <a:ext uri="{909E8E84-426E-40DD-AFC4-6F175D3DCCD1}">
              <a14:hiddenFill xmlns:a14="http://schemas.microsoft.com/office/drawing/2010/main">
                <a:solidFill>
                  <a:srgbClr val="FFFFFE"/>
                </a:solidFill>
              </a14:hiddenFill>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aphicFrame>
        <p:nvGraphicFramePr>
          <p:cNvPr id="17" name="Diagram 16">
            <a:extLst>
              <a:ext uri="{FF2B5EF4-FFF2-40B4-BE49-F238E27FC236}">
                <a16:creationId xmlns:a16="http://schemas.microsoft.com/office/drawing/2014/main" id="{5C8AB8CE-5B69-4924-A87A-4D933D4EC1D0}"/>
              </a:ext>
            </a:extLst>
          </p:cNvPr>
          <p:cNvGraphicFramePr/>
          <p:nvPr>
            <p:extLst>
              <p:ext uri="{D42A27DB-BD31-4B8C-83A1-F6EECF244321}">
                <p14:modId xmlns:p14="http://schemas.microsoft.com/office/powerpoint/2010/main" val="3536182158"/>
              </p:ext>
            </p:extLst>
          </p:nvPr>
        </p:nvGraphicFramePr>
        <p:xfrm>
          <a:off x="3182285" y="1446711"/>
          <a:ext cx="6834188" cy="5346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 name="Picture 19">
            <a:extLst>
              <a:ext uri="{FF2B5EF4-FFF2-40B4-BE49-F238E27FC236}">
                <a16:creationId xmlns:a16="http://schemas.microsoft.com/office/drawing/2014/main" id="{01D6B164-B186-44CE-B133-0FD178757194}"/>
              </a:ext>
            </a:extLst>
          </p:cNvPr>
          <p:cNvPicPr>
            <a:picLocks noChangeAspect="1"/>
          </p:cNvPicPr>
          <p:nvPr/>
        </p:nvPicPr>
        <p:blipFill>
          <a:blip r:embed="rId7"/>
          <a:stretch>
            <a:fillRect/>
          </a:stretch>
        </p:blipFill>
        <p:spPr>
          <a:xfrm>
            <a:off x="10668000" y="1395329"/>
            <a:ext cx="1048603" cy="688908"/>
          </a:xfrm>
          <a:prstGeom prst="rect">
            <a:avLst/>
          </a:prstGeom>
        </p:spPr>
      </p:pic>
      <p:sp>
        <p:nvSpPr>
          <p:cNvPr id="21" name="TextBox 20">
            <a:extLst>
              <a:ext uri="{FF2B5EF4-FFF2-40B4-BE49-F238E27FC236}">
                <a16:creationId xmlns:a16="http://schemas.microsoft.com/office/drawing/2014/main" id="{81FC4C51-30AB-4B4A-8CB5-3A3CDF489F78}"/>
              </a:ext>
            </a:extLst>
          </p:cNvPr>
          <p:cNvSpPr txBox="1"/>
          <p:nvPr/>
        </p:nvSpPr>
        <p:spPr>
          <a:xfrm>
            <a:off x="1966767" y="507840"/>
            <a:ext cx="4063420" cy="646331"/>
          </a:xfrm>
          <a:prstGeom prst="rect">
            <a:avLst/>
          </a:prstGeom>
          <a:noFill/>
        </p:spPr>
        <p:txBody>
          <a:bodyPr wrap="none" rtlCol="0">
            <a:spAutoFit/>
          </a:bodyPr>
          <a:lstStyle/>
          <a:p>
            <a:r>
              <a:rPr lang="en-US" sz="3600" b="1" dirty="0"/>
              <a:t>Export Postage Flow</a:t>
            </a:r>
          </a:p>
        </p:txBody>
      </p:sp>
    </p:spTree>
    <p:extLst>
      <p:ext uri="{BB962C8B-B14F-4D97-AF65-F5344CB8AC3E}">
        <p14:creationId xmlns:p14="http://schemas.microsoft.com/office/powerpoint/2010/main" val="13930638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967</TotalTime>
  <Words>408</Words>
  <Application>Microsoft Office PowerPoint</Application>
  <PresentationFormat>Widescreen</PresentationFormat>
  <Paragraphs>68</Paragraphs>
  <Slides>11</Slides>
  <Notes>8</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Times New Roman</vt:lpstr>
      <vt:lpstr>Office Theme</vt:lpstr>
      <vt:lpstr>Form and Postal Utilities Cost Recovery Connector</vt:lpstr>
      <vt:lpstr>PowerPoint Presentation</vt:lpstr>
      <vt:lpstr>PowerPoint Presentation</vt:lpstr>
      <vt:lpstr>Importing Client Matters into Mailone Accounts</vt:lpstr>
      <vt:lpstr>PowerPoint Presentation</vt:lpstr>
      <vt:lpstr>Importing in Action</vt:lpstr>
      <vt:lpstr>Exporting Excellence </vt:lpstr>
      <vt:lpstr>Exporting Postage File</vt:lpstr>
      <vt:lpstr>PowerPoint Presentation</vt:lpstr>
      <vt:lpstr>The Ease of Exporting</vt:lpstr>
      <vt:lpstr>Form and Postal Utilities Cost Recovery Connector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dc:creator>
  <cp:lastModifiedBy>c s</cp:lastModifiedBy>
  <cp:revision>50</cp:revision>
  <dcterms:created xsi:type="dcterms:W3CDTF">2017-05-14T15:15:32Z</dcterms:created>
  <dcterms:modified xsi:type="dcterms:W3CDTF">2019-09-08T15:17:57Z</dcterms:modified>
</cp:coreProperties>
</file>